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0" r:id="rId4"/>
    <p:sldId id="276" r:id="rId5"/>
    <p:sldId id="263" r:id="rId6"/>
    <p:sldId id="264" r:id="rId7"/>
    <p:sldId id="283" r:id="rId8"/>
    <p:sldId id="291" r:id="rId9"/>
    <p:sldId id="293" r:id="rId10"/>
    <p:sldId id="292" r:id="rId11"/>
    <p:sldId id="294" r:id="rId12"/>
    <p:sldId id="298" r:id="rId13"/>
    <p:sldId id="288" r:id="rId14"/>
    <p:sldId id="278" r:id="rId15"/>
    <p:sldId id="297" r:id="rId16"/>
    <p:sldId id="295" r:id="rId17"/>
    <p:sldId id="296" r:id="rId18"/>
    <p:sldId id="275" r:id="rId19"/>
    <p:sldId id="281"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40" y="-6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22F93-D249-4E94-B66F-0B83C3A13B5E}" type="datetimeFigureOut">
              <a:rPr lang="en-US" smtClean="0"/>
              <a:pPr/>
              <a:t>11/24/2010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5097E7-7861-40FA-8B4C-B32C748472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FC7663-C313-4140-81A8-5B06E12D5DA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3C389-69AE-4346-A130-A0FF79F2B113}" type="datetimeFigureOut">
              <a:rPr lang="en-US" smtClean="0"/>
              <a:pPr/>
              <a:t>11/24/2010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6E876-FFAB-4D22-B04E-2E88AA6422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3C389-69AE-4346-A130-A0FF79F2B113}" type="datetimeFigureOut">
              <a:rPr lang="en-US" smtClean="0"/>
              <a:pPr/>
              <a:t>11/24/2010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6E876-FFAB-4D22-B04E-2E88AA6422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hotos\plastic pond\DSC02380.JPG"/>
          <p:cNvPicPr>
            <a:picLocks noChangeAspect="1" noChangeArrowheads="1"/>
          </p:cNvPicPr>
          <p:nvPr/>
        </p:nvPicPr>
        <p:blipFill>
          <a:blip r:embed="rId2" cstate="screen">
            <a:lum bright="30000" contrast="-3000"/>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76200" y="2568575"/>
            <a:ext cx="3505200" cy="1470025"/>
          </a:xfrm>
        </p:spPr>
        <p:txBody>
          <a:bodyPr>
            <a:noAutofit/>
          </a:bodyPr>
          <a:lstStyle/>
          <a:p>
            <a:pPr algn="l"/>
            <a:r>
              <a:rPr lang="en-US" sz="4800" b="1" dirty="0" smtClean="0"/>
              <a:t>Multiple Use Systems: Experiences from Nepal</a:t>
            </a:r>
            <a:endParaRPr lang="en-US" sz="4800" b="1" dirty="0"/>
          </a:p>
        </p:txBody>
      </p:sp>
      <p:sp>
        <p:nvSpPr>
          <p:cNvPr id="3" name="Subtitle 2"/>
          <p:cNvSpPr>
            <a:spLocks noGrp="1"/>
          </p:cNvSpPr>
          <p:nvPr>
            <p:ph type="subTitle" idx="1"/>
          </p:nvPr>
        </p:nvSpPr>
        <p:spPr>
          <a:xfrm>
            <a:off x="3048000" y="3810000"/>
            <a:ext cx="6096000" cy="2438400"/>
          </a:xfrm>
        </p:spPr>
        <p:txBody>
          <a:bodyPr>
            <a:noAutofit/>
          </a:bodyPr>
          <a:lstStyle/>
          <a:p>
            <a:pPr algn="r"/>
            <a:r>
              <a:rPr lang="en-US" sz="2800" b="1" dirty="0" smtClean="0">
                <a:solidFill>
                  <a:schemeClr val="tx1"/>
                </a:solidFill>
              </a:rPr>
              <a:t>Indira Shakya</a:t>
            </a:r>
          </a:p>
          <a:p>
            <a:pPr algn="r"/>
            <a:r>
              <a:rPr lang="en-US" sz="2800" b="1" dirty="0" smtClean="0">
                <a:solidFill>
                  <a:schemeClr val="tx1"/>
                </a:solidFill>
              </a:rPr>
              <a:t>Technical Adviser</a:t>
            </a:r>
          </a:p>
          <a:p>
            <a:pPr algn="r"/>
            <a:r>
              <a:rPr lang="en-US" sz="2800" b="1" dirty="0" smtClean="0">
                <a:solidFill>
                  <a:schemeClr val="tx1"/>
                </a:solidFill>
              </a:rPr>
              <a:t>Rainwater Harvesting Capacity Centre</a:t>
            </a:r>
          </a:p>
          <a:p>
            <a:pPr algn="r"/>
            <a:r>
              <a:rPr lang="en-US" sz="2800" b="1" dirty="0" smtClean="0">
                <a:solidFill>
                  <a:schemeClr val="tx1"/>
                </a:solidFill>
              </a:rPr>
              <a:t>Biogas  Sector Partnership Nepal</a:t>
            </a:r>
          </a:p>
          <a:p>
            <a:pPr algn="r"/>
            <a:r>
              <a:rPr lang="en-US" sz="2800" b="1" i="1" dirty="0" smtClean="0">
                <a:solidFill>
                  <a:schemeClr val="tx1"/>
                </a:solidFill>
              </a:rPr>
              <a:t>MUS Meeting 22-23 November 2010</a:t>
            </a:r>
          </a:p>
          <a:p>
            <a:pPr algn="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Crucial Process in the Program</a:t>
            </a:r>
            <a:endParaRPr lang="en-US" dirty="0"/>
          </a:p>
        </p:txBody>
      </p:sp>
      <p:sp>
        <p:nvSpPr>
          <p:cNvPr id="4" name="Rectangle 3"/>
          <p:cNvSpPr/>
          <p:nvPr/>
        </p:nvSpPr>
        <p:spPr>
          <a:xfrm>
            <a:off x="4267201" y="1295400"/>
            <a:ext cx="2133599"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Identification of community</a:t>
            </a:r>
            <a:endParaRPr lang="en-US" sz="2400" dirty="0"/>
          </a:p>
        </p:txBody>
      </p:sp>
      <p:sp>
        <p:nvSpPr>
          <p:cNvPr id="5" name="Content Placeholder 4"/>
          <p:cNvSpPr>
            <a:spLocks noGrp="1"/>
          </p:cNvSpPr>
          <p:nvPr>
            <p:ph idx="1"/>
          </p:nvPr>
        </p:nvSpPr>
        <p:spPr>
          <a:xfrm>
            <a:off x="4343401" y="2743200"/>
            <a:ext cx="2133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en-US" sz="2400" dirty="0" smtClean="0"/>
              <a:t>Form User Groups</a:t>
            </a:r>
            <a:endParaRPr lang="en-US" sz="2400" dirty="0"/>
          </a:p>
        </p:txBody>
      </p:sp>
      <p:sp>
        <p:nvSpPr>
          <p:cNvPr id="7" name="Rectangle 6"/>
          <p:cNvSpPr/>
          <p:nvPr/>
        </p:nvSpPr>
        <p:spPr>
          <a:xfrm>
            <a:off x="4267199" y="4419600"/>
            <a:ext cx="2209801"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Implementation</a:t>
            </a:r>
            <a:endParaRPr lang="en-US" sz="2400" dirty="0"/>
          </a:p>
        </p:txBody>
      </p:sp>
      <p:sp>
        <p:nvSpPr>
          <p:cNvPr id="8" name="Rounded Rectangle 7"/>
          <p:cNvSpPr/>
          <p:nvPr/>
        </p:nvSpPr>
        <p:spPr>
          <a:xfrm>
            <a:off x="0" y="1447800"/>
            <a:ext cx="1371600" cy="2362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Awareness Building </a:t>
            </a:r>
          </a:p>
          <a:p>
            <a:pPr algn="ctr"/>
            <a:r>
              <a:rPr lang="en-US" dirty="0" smtClean="0"/>
              <a:t>Support in Planning Process and fund Flow </a:t>
            </a:r>
            <a:endParaRPr lang="en-US" dirty="0"/>
          </a:p>
        </p:txBody>
      </p:sp>
      <p:sp>
        <p:nvSpPr>
          <p:cNvPr id="9" name="Oval 8"/>
          <p:cNvSpPr/>
          <p:nvPr/>
        </p:nvSpPr>
        <p:spPr>
          <a:xfrm>
            <a:off x="1828800" y="1447800"/>
            <a:ext cx="2057400" cy="914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Government </a:t>
            </a:r>
            <a:endParaRPr lang="en-US" dirty="0"/>
          </a:p>
        </p:txBody>
      </p:sp>
      <p:sp>
        <p:nvSpPr>
          <p:cNvPr id="10" name="Oval 9"/>
          <p:cNvSpPr/>
          <p:nvPr/>
        </p:nvSpPr>
        <p:spPr>
          <a:xfrm>
            <a:off x="1828800" y="2438400"/>
            <a:ext cx="2057400" cy="914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Bodies, Key Informants </a:t>
            </a:r>
            <a:endParaRPr lang="en-US" dirty="0"/>
          </a:p>
        </p:txBody>
      </p:sp>
      <p:sp>
        <p:nvSpPr>
          <p:cNvPr id="11" name="Oval 10"/>
          <p:cNvSpPr/>
          <p:nvPr/>
        </p:nvSpPr>
        <p:spPr>
          <a:xfrm>
            <a:off x="1905000" y="3429000"/>
            <a:ext cx="2057400" cy="1066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 Financing , Small Credit Groups </a:t>
            </a:r>
            <a:endParaRPr lang="en-US" dirty="0"/>
          </a:p>
        </p:txBody>
      </p:sp>
      <p:sp>
        <p:nvSpPr>
          <p:cNvPr id="13" name="Rectangle 12"/>
          <p:cNvSpPr/>
          <p:nvPr/>
        </p:nvSpPr>
        <p:spPr>
          <a:xfrm>
            <a:off x="4343399" y="5867400"/>
            <a:ext cx="2133601"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M&amp;E</a:t>
            </a:r>
            <a:endParaRPr lang="en-US" sz="2400" dirty="0"/>
          </a:p>
        </p:txBody>
      </p:sp>
      <p:sp>
        <p:nvSpPr>
          <p:cNvPr id="14" name="Rounded Rectangle 13"/>
          <p:cNvSpPr/>
          <p:nvPr/>
        </p:nvSpPr>
        <p:spPr>
          <a:xfrm>
            <a:off x="0" y="4191000"/>
            <a:ext cx="1371600" cy="990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Capacity Building </a:t>
            </a:r>
            <a:endParaRPr lang="en-US" dirty="0"/>
          </a:p>
        </p:txBody>
      </p:sp>
      <p:sp>
        <p:nvSpPr>
          <p:cNvPr id="16" name="Oval 15"/>
          <p:cNvSpPr/>
          <p:nvPr/>
        </p:nvSpPr>
        <p:spPr>
          <a:xfrm>
            <a:off x="1981200" y="4572000"/>
            <a:ext cx="2057400" cy="8382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Users </a:t>
            </a:r>
            <a:endParaRPr lang="en-US" dirty="0"/>
          </a:p>
        </p:txBody>
      </p:sp>
      <p:sp>
        <p:nvSpPr>
          <p:cNvPr id="17" name="Flowchart: Punched Tape 16"/>
          <p:cNvSpPr/>
          <p:nvPr/>
        </p:nvSpPr>
        <p:spPr>
          <a:xfrm>
            <a:off x="6858000" y="1066800"/>
            <a:ext cx="2286000" cy="99060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Practices, ; Resources and water Needs </a:t>
            </a:r>
            <a:endParaRPr lang="en-US" sz="1600" dirty="0"/>
          </a:p>
        </p:txBody>
      </p:sp>
      <p:sp>
        <p:nvSpPr>
          <p:cNvPr id="18" name="Flowchart: Punched Tape 17"/>
          <p:cNvSpPr/>
          <p:nvPr/>
        </p:nvSpPr>
        <p:spPr>
          <a:xfrm>
            <a:off x="6934200" y="1981200"/>
            <a:ext cx="2209800" cy="152400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User Norms,; Local Contribution ; Wealth Ranking; Gender and </a:t>
            </a:r>
          </a:p>
          <a:p>
            <a:r>
              <a:rPr lang="en-US" sz="1600" dirty="0" smtClean="0"/>
              <a:t>Ethnicity Issues</a:t>
            </a:r>
            <a:endParaRPr lang="en-US" sz="1600" dirty="0"/>
          </a:p>
        </p:txBody>
      </p:sp>
      <p:sp>
        <p:nvSpPr>
          <p:cNvPr id="19" name="Flowchart: Punched Tape 18"/>
          <p:cNvSpPr/>
          <p:nvPr/>
        </p:nvSpPr>
        <p:spPr>
          <a:xfrm>
            <a:off x="6934200" y="5257800"/>
            <a:ext cx="2209800" cy="160020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Water and Technical Quality; Adherence to Program needs and challenges</a:t>
            </a:r>
            <a:endParaRPr lang="en-US" sz="1600" dirty="0"/>
          </a:p>
        </p:txBody>
      </p:sp>
      <p:sp>
        <p:nvSpPr>
          <p:cNvPr id="23" name="Right Arrow 22"/>
          <p:cNvSpPr/>
          <p:nvPr/>
        </p:nvSpPr>
        <p:spPr>
          <a:xfrm>
            <a:off x="1295400" y="1828800"/>
            <a:ext cx="457200" cy="152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810001" y="1828800"/>
            <a:ext cx="457200" cy="1524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969710">
            <a:off x="1097010" y="3525407"/>
            <a:ext cx="1094046" cy="1526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1295400" y="2819400"/>
            <a:ext cx="457200" cy="152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3810001" y="2895600"/>
            <a:ext cx="457200" cy="1524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3417532" flipV="1">
            <a:off x="732995" y="4309208"/>
            <a:ext cx="1915208" cy="18877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57400" y="5715000"/>
            <a:ext cx="2057400" cy="1066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Local Bodies</a:t>
            </a:r>
          </a:p>
          <a:p>
            <a:pPr algn="ctr"/>
            <a:r>
              <a:rPr lang="en-US" dirty="0" smtClean="0"/>
              <a:t>Program </a:t>
            </a:r>
          </a:p>
          <a:p>
            <a:pPr algn="ctr"/>
            <a:r>
              <a:rPr lang="en-US" dirty="0" smtClean="0"/>
              <a:t>External  </a:t>
            </a:r>
          </a:p>
          <a:p>
            <a:pPr algn="ctr"/>
            <a:r>
              <a:rPr lang="en-US" dirty="0" smtClean="0"/>
              <a:t> </a:t>
            </a:r>
            <a:endParaRPr lang="en-US" dirty="0"/>
          </a:p>
        </p:txBody>
      </p:sp>
      <p:sp>
        <p:nvSpPr>
          <p:cNvPr id="32" name="Right Arrow 31"/>
          <p:cNvSpPr/>
          <p:nvPr/>
        </p:nvSpPr>
        <p:spPr>
          <a:xfrm rot="2216677">
            <a:off x="3642147" y="4062369"/>
            <a:ext cx="640507" cy="16254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3810001" y="4953000"/>
            <a:ext cx="457200" cy="1524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886201" y="6172200"/>
            <a:ext cx="457200" cy="1524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5400000">
            <a:off x="5181601" y="2362200"/>
            <a:ext cx="457200" cy="1524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5400000">
            <a:off x="5181601" y="4038600"/>
            <a:ext cx="457200" cy="1524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5400000">
            <a:off x="5257801" y="5486400"/>
            <a:ext cx="457200" cy="1524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1371600" y="4953000"/>
            <a:ext cx="457200" cy="152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57200" y="5791200"/>
            <a:ext cx="1524000" cy="304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Stakeholders</a:t>
            </a:r>
            <a:endParaRPr lang="en-US" sz="1600" dirty="0"/>
          </a:p>
        </p:txBody>
      </p:sp>
      <p:sp>
        <p:nvSpPr>
          <p:cNvPr id="40" name="Rounded Rectangle 39"/>
          <p:cNvSpPr/>
          <p:nvPr/>
        </p:nvSpPr>
        <p:spPr>
          <a:xfrm>
            <a:off x="457200" y="6096000"/>
            <a:ext cx="152400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Activity</a:t>
            </a:r>
            <a:endParaRPr lang="en-US" sz="1600" dirty="0"/>
          </a:p>
        </p:txBody>
      </p:sp>
      <p:sp>
        <p:nvSpPr>
          <p:cNvPr id="41" name="Rounded Rectangle 40"/>
          <p:cNvSpPr/>
          <p:nvPr/>
        </p:nvSpPr>
        <p:spPr>
          <a:xfrm>
            <a:off x="457200" y="5486400"/>
            <a:ext cx="1524000" cy="304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Input</a:t>
            </a:r>
            <a:endParaRPr lang="en-US" sz="1600" dirty="0"/>
          </a:p>
        </p:txBody>
      </p:sp>
      <p:sp>
        <p:nvSpPr>
          <p:cNvPr id="42" name="Rounded Rectangle 41"/>
          <p:cNvSpPr/>
          <p:nvPr/>
        </p:nvSpPr>
        <p:spPr>
          <a:xfrm>
            <a:off x="457200" y="6324600"/>
            <a:ext cx="1524000" cy="457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Elements of focus</a:t>
            </a:r>
            <a:endParaRPr lang="en-US" sz="1600" dirty="0"/>
          </a:p>
        </p:txBody>
      </p:sp>
      <p:sp>
        <p:nvSpPr>
          <p:cNvPr id="47" name="Left-Right Arrow 46"/>
          <p:cNvSpPr/>
          <p:nvPr/>
        </p:nvSpPr>
        <p:spPr>
          <a:xfrm>
            <a:off x="6477000" y="6248400"/>
            <a:ext cx="457200" cy="304800"/>
          </a:xfrm>
          <a:prstGeom prst="leftRight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6200" y="5410200"/>
            <a:ext cx="381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t>
            </a:r>
          </a:p>
          <a:p>
            <a:pPr algn="ctr"/>
            <a:r>
              <a:rPr lang="en-US" sz="1600" dirty="0" smtClean="0"/>
              <a:t>EGEND</a:t>
            </a:r>
            <a:endParaRPr lang="en-US" sz="1600" dirty="0"/>
          </a:p>
        </p:txBody>
      </p:sp>
      <p:sp>
        <p:nvSpPr>
          <p:cNvPr id="44" name="Flowchart: Punched Tape 43"/>
          <p:cNvSpPr/>
          <p:nvPr/>
        </p:nvSpPr>
        <p:spPr>
          <a:xfrm>
            <a:off x="6934200" y="3276600"/>
            <a:ext cx="2209800" cy="213360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smtClean="0"/>
          </a:p>
          <a:p>
            <a:endParaRPr lang="en-US" sz="1600" smtClean="0"/>
          </a:p>
          <a:p>
            <a:r>
              <a:rPr lang="en-US" sz="1600" smtClean="0"/>
              <a:t>Site </a:t>
            </a:r>
            <a:r>
              <a:rPr lang="en-US" sz="1600" dirty="0" smtClean="0"/>
              <a:t>selection; Construction; Operation; Repair </a:t>
            </a:r>
          </a:p>
          <a:p>
            <a:r>
              <a:rPr lang="en-US" sz="1600" dirty="0" smtClean="0"/>
              <a:t>Maintenance; Management and After sales service</a:t>
            </a:r>
          </a:p>
          <a:p>
            <a:pPr algn="ctr">
              <a:buFont typeface="Arial" pitchFamily="34" charset="0"/>
              <a:buChar char="•"/>
            </a:pPr>
            <a:endParaRPr lang="en-US" sz="1600" dirty="0"/>
          </a:p>
        </p:txBody>
      </p:sp>
      <p:sp>
        <p:nvSpPr>
          <p:cNvPr id="49" name="Left-Right Arrow 48"/>
          <p:cNvSpPr/>
          <p:nvPr/>
        </p:nvSpPr>
        <p:spPr>
          <a:xfrm>
            <a:off x="6477000" y="4648200"/>
            <a:ext cx="457200" cy="304800"/>
          </a:xfrm>
          <a:prstGeom prst="leftRight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a:off x="6400800" y="1676400"/>
            <a:ext cx="457200" cy="304800"/>
          </a:xfrm>
          <a:prstGeom prst="leftRight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50"/>
          <p:cNvSpPr/>
          <p:nvPr/>
        </p:nvSpPr>
        <p:spPr>
          <a:xfrm>
            <a:off x="6477000" y="2971800"/>
            <a:ext cx="457200" cy="304800"/>
          </a:xfrm>
          <a:prstGeom prst="leftRight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MUS systems implemented</a:t>
            </a:r>
            <a:endParaRPr lang="en-US" dirty="0"/>
          </a:p>
        </p:txBody>
      </p:sp>
      <p:sp>
        <p:nvSpPr>
          <p:cNvPr id="3" name="Content Placeholder 2"/>
          <p:cNvSpPr>
            <a:spLocks noGrp="1"/>
          </p:cNvSpPr>
          <p:nvPr>
            <p:ph idx="1"/>
          </p:nvPr>
        </p:nvSpPr>
        <p:spPr/>
        <p:txBody>
          <a:bodyPr>
            <a:normAutofit fontScale="92500"/>
          </a:bodyPr>
          <a:lstStyle/>
          <a:p>
            <a:r>
              <a:rPr lang="en-US" dirty="0" smtClean="0"/>
              <a:t>Upgrading by installing an ‘add-on’ to an existing system – biogas systems operation to meet drinking needs </a:t>
            </a:r>
          </a:p>
          <a:p>
            <a:r>
              <a:rPr lang="en-US" dirty="0" smtClean="0"/>
              <a:t>Single-‘plus’, in which a single-use system is designed to meet drinking needs with provision for using overflow for micro irrigation (by default)</a:t>
            </a:r>
          </a:p>
          <a:p>
            <a:r>
              <a:rPr lang="en-US" dirty="0" smtClean="0"/>
              <a:t>MUS by design where services are designed for multiple use from the start – drinking, operation of biogas systems, micro irrigation, livestock</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GB" dirty="0"/>
              <a:t>Use of RWH by Purpose and Frequency, 2009 (No. of HHs)</a:t>
            </a:r>
            <a:endParaRPr lang="en-US" dirty="0"/>
          </a:p>
        </p:txBody>
      </p:sp>
      <p:pic>
        <p:nvPicPr>
          <p:cNvPr id="64516" name="Picture 4"/>
          <p:cNvPicPr>
            <a:picLocks noGrp="1" noChangeAspect="1" noChangeArrowheads="1"/>
          </p:cNvPicPr>
          <p:nvPr>
            <p:ph type="body" idx="1"/>
          </p:nvPr>
        </p:nvPicPr>
        <p:blipFill>
          <a:blip r:embed="rId2" cstate="screen"/>
          <a:srcRect/>
          <a:stretch>
            <a:fillRect/>
          </a:stretch>
        </p:blipFill>
        <p:spPr>
          <a:xfrm>
            <a:off x="228600" y="1447800"/>
            <a:ext cx="8610600" cy="525780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p:txBody>
          <a:bodyPr>
            <a:normAutofit/>
          </a:bodyPr>
          <a:lstStyle/>
          <a:p>
            <a:r>
              <a:rPr lang="en-US" dirty="0" smtClean="0"/>
              <a:t>Improving the Technology</a:t>
            </a:r>
            <a:endParaRPr lang="en-US" dirty="0"/>
          </a:p>
        </p:txBody>
      </p:sp>
      <p:pic>
        <p:nvPicPr>
          <p:cNvPr id="115717" name="Picture 5" descr="DSC03340"/>
          <p:cNvPicPr>
            <a:picLocks noChangeAspect="1" noChangeArrowheads="1"/>
          </p:cNvPicPr>
          <p:nvPr/>
        </p:nvPicPr>
        <p:blipFill>
          <a:blip r:embed="rId2" cstate="screen"/>
          <a:srcRect/>
          <a:stretch>
            <a:fillRect/>
          </a:stretch>
        </p:blipFill>
        <p:spPr bwMode="auto">
          <a:xfrm>
            <a:off x="4724399" y="1524000"/>
            <a:ext cx="3496235" cy="3048000"/>
          </a:xfrm>
          <a:prstGeom prst="rect">
            <a:avLst/>
          </a:prstGeom>
          <a:noFill/>
          <a:ln w="9525">
            <a:noFill/>
            <a:miter lim="800000"/>
            <a:headEnd/>
            <a:tailEnd/>
          </a:ln>
        </p:spPr>
      </p:pic>
      <p:pic>
        <p:nvPicPr>
          <p:cNvPr id="115719" name="Picture 7" descr="DSC03422"/>
          <p:cNvPicPr>
            <a:picLocks noChangeAspect="1" noChangeArrowheads="1"/>
          </p:cNvPicPr>
          <p:nvPr/>
        </p:nvPicPr>
        <p:blipFill>
          <a:blip r:embed="rId3" cstate="screen"/>
          <a:srcRect/>
          <a:stretch>
            <a:fillRect/>
          </a:stretch>
        </p:blipFill>
        <p:spPr bwMode="auto">
          <a:xfrm>
            <a:off x="762000" y="1520857"/>
            <a:ext cx="3535363" cy="3051143"/>
          </a:xfrm>
          <a:prstGeom prst="rect">
            <a:avLst/>
          </a:prstGeom>
          <a:noFill/>
          <a:ln w="9525">
            <a:noFill/>
            <a:miter lim="800000"/>
            <a:headEnd/>
            <a:tailEnd/>
          </a:ln>
        </p:spPr>
      </p:pic>
      <p:sp>
        <p:nvSpPr>
          <p:cNvPr id="115721" name="AutoShape 9"/>
          <p:cNvSpPr>
            <a:spLocks noChangeArrowheads="1"/>
          </p:cNvSpPr>
          <p:nvPr/>
        </p:nvSpPr>
        <p:spPr bwMode="auto">
          <a:xfrm>
            <a:off x="3276600" y="4876800"/>
            <a:ext cx="2286000" cy="609600"/>
          </a:xfrm>
          <a:prstGeom prst="curvedUpArrow">
            <a:avLst>
              <a:gd name="adj1" fmla="val 75000"/>
              <a:gd name="adj2" fmla="val 150000"/>
              <a:gd name="adj3" fmla="val 33333"/>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5722" name="Text Box 10"/>
          <p:cNvSpPr txBox="1">
            <a:spLocks noChangeArrowheads="1"/>
          </p:cNvSpPr>
          <p:nvPr/>
        </p:nvSpPr>
        <p:spPr bwMode="auto">
          <a:xfrm>
            <a:off x="2133600" y="5867400"/>
            <a:ext cx="5029200" cy="641350"/>
          </a:xfrm>
          <a:prstGeom prst="rect">
            <a:avLst/>
          </a:prstGeom>
          <a:noFill/>
          <a:ln w="9525">
            <a:noFill/>
            <a:miter lim="800000"/>
            <a:headEnd/>
            <a:tailEnd/>
          </a:ln>
          <a:effectLst/>
        </p:spPr>
        <p:txBody>
          <a:bodyPr>
            <a:spAutoFit/>
          </a:bodyPr>
          <a:lstStyle/>
          <a:p>
            <a:pPr algn="ctr">
              <a:spcBef>
                <a:spcPct val="50000"/>
              </a:spcBef>
            </a:pPr>
            <a:r>
              <a:rPr lang="en-US" dirty="0"/>
              <a:t>Improvement in accordance to Changes in User </a:t>
            </a:r>
            <a:r>
              <a:rPr lang="en-US" dirty="0" err="1"/>
              <a:t>Behaviour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sz="3600" smtClean="0"/>
              <a:t>Activities and Achievements </a:t>
            </a:r>
          </a:p>
        </p:txBody>
      </p:sp>
      <p:pic>
        <p:nvPicPr>
          <p:cNvPr id="15363" name="Chart 6"/>
          <p:cNvPicPr>
            <a:picLocks noChangeArrowheads="1"/>
          </p:cNvPicPr>
          <p:nvPr/>
        </p:nvPicPr>
        <p:blipFill>
          <a:blip r:embed="rId2" cstate="screen"/>
          <a:srcRect/>
          <a:stretch>
            <a:fillRect/>
          </a:stretch>
        </p:blipFill>
        <p:spPr bwMode="auto">
          <a:xfrm>
            <a:off x="381000" y="1295400"/>
            <a:ext cx="8458200" cy="4419600"/>
          </a:xfrm>
          <a:prstGeom prst="rect">
            <a:avLst/>
          </a:prstGeom>
          <a:noFill/>
          <a:ln w="6350">
            <a:solidFill>
              <a:srgbClr val="00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dirty="0"/>
              <a:t>Impacts as experienced by the users</a:t>
            </a:r>
          </a:p>
        </p:txBody>
      </p:sp>
      <p:sp>
        <p:nvSpPr>
          <p:cNvPr id="65539" name="Rectangle 3"/>
          <p:cNvSpPr>
            <a:spLocks noGrp="1" noChangeArrowheads="1"/>
          </p:cNvSpPr>
          <p:nvPr>
            <p:ph type="body" idx="1"/>
          </p:nvPr>
        </p:nvSpPr>
        <p:spPr>
          <a:xfrm>
            <a:off x="762000" y="1600200"/>
            <a:ext cx="7696200" cy="4038600"/>
          </a:xfrm>
        </p:spPr>
        <p:txBody>
          <a:bodyPr>
            <a:normAutofit/>
          </a:bodyPr>
          <a:lstStyle/>
          <a:p>
            <a:r>
              <a:rPr lang="en-GB" sz="2800" dirty="0"/>
              <a:t>Biogas plant performance:</a:t>
            </a:r>
          </a:p>
          <a:p>
            <a:r>
              <a:rPr lang="en-GB" sz="2800" dirty="0"/>
              <a:t>Sanitation and health</a:t>
            </a:r>
          </a:p>
          <a:p>
            <a:r>
              <a:rPr lang="en-GB" sz="2800" dirty="0"/>
              <a:t>Time Save and its Utilization</a:t>
            </a:r>
            <a:r>
              <a:rPr lang="en-US" sz="2800" dirty="0"/>
              <a:t>	        	</a:t>
            </a:r>
          </a:p>
          <a:p>
            <a:pPr>
              <a:lnSpc>
                <a:spcPct val="110000"/>
              </a:lnSpc>
            </a:pPr>
            <a:r>
              <a:rPr lang="en-US" sz="2800" dirty="0"/>
              <a:t>Education Opportunities </a:t>
            </a:r>
          </a:p>
          <a:p>
            <a:r>
              <a:rPr lang="en-GB" sz="2800" dirty="0"/>
              <a:t>Impact upon economic/ income generating</a:t>
            </a:r>
          </a:p>
          <a:p>
            <a:r>
              <a:rPr lang="en-GB" sz="2800" dirty="0"/>
              <a:t>Social Impact</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b="1" dirty="0" smtClean="0"/>
              <a:t/>
            </a:r>
            <a:br>
              <a:rPr lang="en-US" b="1" dirty="0" smtClean="0"/>
            </a:br>
            <a:r>
              <a:rPr lang="en-US" b="1" dirty="0" smtClean="0"/>
              <a:t>The impact of the multi-use water system (MUS)</a:t>
            </a:r>
            <a:br>
              <a:rPr lang="en-US" b="1" dirty="0" smtClean="0"/>
            </a:br>
            <a:endParaRPr lang="en-US" dirty="0"/>
          </a:p>
        </p:txBody>
      </p:sp>
      <p:sp>
        <p:nvSpPr>
          <p:cNvPr id="3" name="Content Placeholder 2"/>
          <p:cNvSpPr>
            <a:spLocks noGrp="1"/>
          </p:cNvSpPr>
          <p:nvPr>
            <p:ph idx="1"/>
          </p:nvPr>
        </p:nvSpPr>
        <p:spPr>
          <a:xfrm>
            <a:off x="76200" y="1524000"/>
            <a:ext cx="8991600" cy="4525963"/>
          </a:xfrm>
        </p:spPr>
        <p:txBody>
          <a:bodyPr>
            <a:normAutofit fontScale="25000" lnSpcReduction="20000"/>
          </a:bodyPr>
          <a:lstStyle/>
          <a:p>
            <a:r>
              <a:rPr lang="en-US" sz="9600" b="1" dirty="0" smtClean="0"/>
              <a:t>Families no longer have to make difficult journeys to rivers</a:t>
            </a:r>
            <a:r>
              <a:rPr lang="en-US" sz="9600" dirty="0" smtClean="0"/>
              <a:t/>
            </a:r>
            <a:br>
              <a:rPr lang="en-US" sz="9600" dirty="0" smtClean="0"/>
            </a:br>
            <a:r>
              <a:rPr lang="en-US" sz="9600" dirty="0" smtClean="0"/>
              <a:t>MUS provides families with water  for cooking, drinking, washing, feeding livestock and irrigating crops: reducing hazards and saving time </a:t>
            </a:r>
            <a:r>
              <a:rPr lang="en-US" sz="9600" dirty="0" err="1" smtClean="0"/>
              <a:t>upto</a:t>
            </a:r>
            <a:r>
              <a:rPr lang="en-US" sz="9600" dirty="0" smtClean="0"/>
              <a:t> 3 hours a day</a:t>
            </a:r>
          </a:p>
          <a:p>
            <a:r>
              <a:rPr lang="en-US" sz="9600" b="1" dirty="0" smtClean="0"/>
              <a:t>People can grow high value crops </a:t>
            </a:r>
            <a:r>
              <a:rPr lang="en-US" sz="9600" dirty="0" smtClean="0"/>
              <a:t/>
            </a:r>
            <a:br>
              <a:rPr lang="en-US" sz="9600" dirty="0" smtClean="0"/>
            </a:br>
            <a:r>
              <a:rPr lang="en-US" sz="9600" dirty="0" smtClean="0"/>
              <a:t>With more water available for irrigation, many farmers have high nutrition value vegetables for their families as well as grow new vegetables  that fetch a high price at market.</a:t>
            </a:r>
          </a:p>
          <a:p>
            <a:r>
              <a:rPr lang="en-US" sz="9600" b="1" dirty="0" smtClean="0"/>
              <a:t>No more having to choose between drinking and farming</a:t>
            </a:r>
            <a:r>
              <a:rPr lang="en-US" sz="9600" dirty="0" smtClean="0"/>
              <a:t/>
            </a:r>
            <a:br>
              <a:rPr lang="en-US" sz="9600" dirty="0" smtClean="0"/>
            </a:br>
            <a:r>
              <a:rPr lang="en-US" sz="9600" dirty="0" smtClean="0"/>
              <a:t>With MUS, poor families have no more worries about whether to use the water they have collected for drinking or irrigation? With this new technology there is enough for both.</a:t>
            </a:r>
          </a:p>
          <a:p>
            <a:pPr>
              <a:buNone/>
            </a:pPr>
            <a:endParaRPr lang="en-US"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b="1" dirty="0" smtClean="0"/>
              <a:t/>
            </a:r>
            <a:br>
              <a:rPr lang="en-US" b="1" dirty="0" smtClean="0"/>
            </a:br>
            <a:r>
              <a:rPr lang="en-US" b="1" dirty="0" smtClean="0"/>
              <a:t>The impact of the multi-use water system (MUS)</a:t>
            </a:r>
            <a:br>
              <a:rPr lang="en-US" b="1" dirty="0" smtClean="0"/>
            </a:br>
            <a:endParaRPr lang="en-US" dirty="0"/>
          </a:p>
        </p:txBody>
      </p:sp>
      <p:sp>
        <p:nvSpPr>
          <p:cNvPr id="3" name="Content Placeholder 2"/>
          <p:cNvSpPr>
            <a:spLocks noGrp="1"/>
          </p:cNvSpPr>
          <p:nvPr>
            <p:ph idx="1"/>
          </p:nvPr>
        </p:nvSpPr>
        <p:spPr>
          <a:xfrm>
            <a:off x="76200" y="1524000"/>
            <a:ext cx="8991600" cy="4525963"/>
          </a:xfrm>
        </p:spPr>
        <p:txBody>
          <a:bodyPr>
            <a:normAutofit fontScale="25000" lnSpcReduction="20000"/>
          </a:bodyPr>
          <a:lstStyle/>
          <a:p>
            <a:r>
              <a:rPr lang="en-US" sz="9600" b="1" dirty="0" smtClean="0"/>
              <a:t>Households have access to clean energy</a:t>
            </a:r>
          </a:p>
          <a:p>
            <a:pPr>
              <a:buNone/>
            </a:pPr>
            <a:r>
              <a:rPr lang="en-US" sz="9600" dirty="0" smtClean="0"/>
              <a:t>	Households can also operate the biogas thus eliminating the task of collecting fuelwood and the burden t endure the smoky kitchen which has implications on  their health </a:t>
            </a:r>
          </a:p>
          <a:p>
            <a:r>
              <a:rPr lang="en-US" sz="9600" b="1" dirty="0" smtClean="0"/>
              <a:t>Households also have enough water to meet their hygiene needs</a:t>
            </a:r>
            <a:r>
              <a:rPr lang="en-US" sz="9600" dirty="0" smtClean="0"/>
              <a:t/>
            </a:r>
            <a:br>
              <a:rPr lang="en-US" sz="9600" dirty="0" smtClean="0"/>
            </a:br>
            <a:r>
              <a:rPr lang="en-US" sz="9600" dirty="0" smtClean="0"/>
              <a:t>Many people in the poorest areas had no water for washing, which often leads to disease. Now, with an MUS pumping water into their communities, families have been able to regain their health and dignity</a:t>
            </a:r>
            <a:r>
              <a:rPr lang="en-US" sz="9600" b="1" dirty="0" smtClean="0"/>
              <a:t>.</a:t>
            </a:r>
          </a:p>
          <a:p>
            <a:r>
              <a:rPr lang="en-US" sz="9600" b="1" dirty="0" smtClean="0"/>
              <a:t>Women and Children have opportunities for livelihood enhancement</a:t>
            </a:r>
          </a:p>
          <a:p>
            <a:pPr>
              <a:buNone/>
            </a:pPr>
            <a:r>
              <a:rPr lang="en-US" sz="9600" dirty="0" smtClean="0"/>
              <a:t>	Being released from the task of collecting fuelwood and water , time saved provides opportunities for education for the children (girl child in particular) and income generation activities for women</a:t>
            </a:r>
          </a:p>
          <a:p>
            <a:pPr>
              <a:buNone/>
            </a:pPr>
            <a:endParaRPr lang="en-US" sz="9600" b="1" dirty="0" smtClean="0"/>
          </a:p>
          <a:p>
            <a:pPr>
              <a:buNone/>
            </a:pPr>
            <a:endParaRPr lang="en-US"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Challenges</a:t>
            </a:r>
          </a:p>
        </p:txBody>
      </p:sp>
      <p:sp>
        <p:nvSpPr>
          <p:cNvPr id="19459" name="Content Placeholder 2"/>
          <p:cNvSpPr>
            <a:spLocks noGrp="1"/>
          </p:cNvSpPr>
          <p:nvPr>
            <p:ph idx="1"/>
          </p:nvPr>
        </p:nvSpPr>
        <p:spPr/>
        <p:txBody>
          <a:bodyPr>
            <a:normAutofit lnSpcReduction="10000"/>
          </a:bodyPr>
          <a:lstStyle/>
          <a:p>
            <a:r>
              <a:rPr lang="en-US" dirty="0" smtClean="0"/>
              <a:t>Cost – high cost as compared to conventional water service</a:t>
            </a:r>
          </a:p>
          <a:p>
            <a:r>
              <a:rPr lang="en-US" dirty="0" smtClean="0"/>
              <a:t>Outreach difficulties due to terrain and scattered settlement of the community</a:t>
            </a:r>
          </a:p>
          <a:p>
            <a:r>
              <a:rPr lang="en-US" dirty="0" smtClean="0"/>
              <a:t>Low priority of the government</a:t>
            </a:r>
          </a:p>
          <a:p>
            <a:r>
              <a:rPr lang="en-US" dirty="0" smtClean="0"/>
              <a:t>Low literacy level and awareness amongst the most needy users </a:t>
            </a:r>
          </a:p>
          <a:p>
            <a:r>
              <a:rPr lang="en-US" dirty="0" smtClean="0"/>
              <a:t>Lack of awareness amongst the decision makers </a:t>
            </a:r>
          </a:p>
          <a:p>
            <a:pPr>
              <a:buFontTx/>
              <a:buNone/>
            </a:pPr>
            <a:endParaRPr lang="en-US" dirty="0" smtClean="0"/>
          </a:p>
          <a:p>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Lets strive for a change …..</a:t>
            </a:r>
            <a:endParaRPr lang="en-US" dirty="0"/>
          </a:p>
        </p:txBody>
      </p:sp>
      <p:pic>
        <p:nvPicPr>
          <p:cNvPr id="4" name="Picture 2" descr="Newah-1"/>
          <p:cNvPicPr>
            <a:picLocks noGrp="1" noChangeAspect="1" noChangeArrowheads="1"/>
          </p:cNvPicPr>
          <p:nvPr>
            <p:ph idx="1"/>
          </p:nvPr>
        </p:nvPicPr>
        <p:blipFill>
          <a:blip r:embed="rId2" cstate="screen"/>
          <a:srcRect/>
          <a:stretch>
            <a:fillRect/>
          </a:stretch>
        </p:blipFill>
        <p:spPr bwMode="auto">
          <a:xfrm>
            <a:off x="406400" y="1143000"/>
            <a:ext cx="4394200" cy="3352800"/>
          </a:xfrm>
          <a:prstGeom prst="rect">
            <a:avLst/>
          </a:prstGeom>
          <a:noFill/>
          <a:ln w="9525">
            <a:noFill/>
            <a:miter lim="800000"/>
            <a:headEnd/>
            <a:tailEnd/>
          </a:ln>
        </p:spPr>
      </p:pic>
      <p:pic>
        <p:nvPicPr>
          <p:cNvPr id="6" name="Picture 2"/>
          <p:cNvPicPr>
            <a:picLocks noChangeAspect="1" noChangeArrowheads="1"/>
          </p:cNvPicPr>
          <p:nvPr/>
        </p:nvPicPr>
        <p:blipFill>
          <a:blip r:embed="rId3" cstate="screen"/>
          <a:srcRect/>
          <a:stretch>
            <a:fillRect/>
          </a:stretch>
        </p:blipFill>
        <p:spPr bwMode="auto">
          <a:xfrm>
            <a:off x="4648200" y="1612900"/>
            <a:ext cx="4114800" cy="3320143"/>
          </a:xfrm>
          <a:prstGeom prst="rect">
            <a:avLst/>
          </a:prstGeom>
          <a:noFill/>
          <a:ln w="9525">
            <a:noFill/>
            <a:miter lim="800000"/>
            <a:headEnd/>
            <a:tailEnd/>
          </a:ln>
        </p:spPr>
      </p:pic>
      <p:sp>
        <p:nvSpPr>
          <p:cNvPr id="7" name="Curved Up Arrow 6"/>
          <p:cNvSpPr/>
          <p:nvPr/>
        </p:nvSpPr>
        <p:spPr>
          <a:xfrm>
            <a:off x="4038600" y="5181600"/>
            <a:ext cx="1828800" cy="838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Layout</a:t>
            </a:r>
            <a:endParaRPr lang="en-US" dirty="0"/>
          </a:p>
        </p:txBody>
      </p:sp>
      <p:sp>
        <p:nvSpPr>
          <p:cNvPr id="3" name="Content Placeholder 2"/>
          <p:cNvSpPr>
            <a:spLocks noGrp="1"/>
          </p:cNvSpPr>
          <p:nvPr>
            <p:ph idx="1"/>
          </p:nvPr>
        </p:nvSpPr>
        <p:spPr>
          <a:xfrm>
            <a:off x="457200" y="1341437"/>
            <a:ext cx="8229600" cy="4525963"/>
          </a:xfrm>
        </p:spPr>
        <p:txBody>
          <a:bodyPr>
            <a:normAutofit fontScale="92500" lnSpcReduction="20000"/>
          </a:bodyPr>
          <a:lstStyle/>
          <a:p>
            <a:r>
              <a:rPr lang="en-US" dirty="0" smtClean="0"/>
              <a:t>Need for RWHS in Nepal</a:t>
            </a:r>
          </a:p>
          <a:p>
            <a:r>
              <a:rPr lang="en-US" dirty="0" smtClean="0"/>
              <a:t>About Rainwater Harvesting Capacity Centre (RHCC)</a:t>
            </a:r>
          </a:p>
          <a:p>
            <a:r>
              <a:rPr lang="en-US" dirty="0" smtClean="0"/>
              <a:t>Technologies in Use</a:t>
            </a:r>
          </a:p>
          <a:p>
            <a:r>
              <a:rPr lang="en-US" dirty="0" smtClean="0"/>
              <a:t>Stakeholders/Partners</a:t>
            </a:r>
          </a:p>
          <a:p>
            <a:r>
              <a:rPr lang="en-US" dirty="0" smtClean="0"/>
              <a:t>Project Process </a:t>
            </a:r>
          </a:p>
          <a:p>
            <a:r>
              <a:rPr lang="en-US" dirty="0" smtClean="0"/>
              <a:t>Multiple use of RWHS</a:t>
            </a:r>
          </a:p>
          <a:p>
            <a:r>
              <a:rPr lang="en-US" dirty="0" smtClean="0"/>
              <a:t>Impacts</a:t>
            </a:r>
          </a:p>
          <a:p>
            <a:r>
              <a:rPr lang="en-US" dirty="0" smtClean="0"/>
              <a:t>Challenges</a:t>
            </a:r>
          </a:p>
          <a:p>
            <a:r>
              <a:rPr lang="en-US" dirty="0" smtClean="0"/>
              <a:t>Way Forward</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Way Forward</a:t>
            </a:r>
            <a:endParaRPr lang="en-US" dirty="0"/>
          </a:p>
        </p:txBody>
      </p:sp>
      <p:sp>
        <p:nvSpPr>
          <p:cNvPr id="113667" name="Rectangle 3"/>
          <p:cNvSpPr>
            <a:spLocks noGrp="1" noChangeArrowheads="1"/>
          </p:cNvSpPr>
          <p:nvPr>
            <p:ph type="body" idx="1"/>
          </p:nvPr>
        </p:nvSpPr>
        <p:spPr>
          <a:xfrm>
            <a:off x="838200" y="1447800"/>
            <a:ext cx="7661275" cy="4114800"/>
          </a:xfrm>
        </p:spPr>
        <p:txBody>
          <a:bodyPr>
            <a:normAutofit/>
          </a:bodyPr>
          <a:lstStyle/>
          <a:p>
            <a:pPr>
              <a:lnSpc>
                <a:spcPct val="90000"/>
              </a:lnSpc>
            </a:pPr>
            <a:r>
              <a:rPr lang="en-US" sz="2800" dirty="0" smtClean="0"/>
              <a:t>Private parties involvement for reducing cost of systems  and setting up local </a:t>
            </a:r>
            <a:r>
              <a:rPr lang="en-US" sz="2800" dirty="0"/>
              <a:t>service </a:t>
            </a:r>
            <a:r>
              <a:rPr lang="en-US" sz="2800" dirty="0" smtClean="0"/>
              <a:t>centre</a:t>
            </a:r>
            <a:endParaRPr lang="en-US" sz="2800" dirty="0"/>
          </a:p>
          <a:p>
            <a:pPr>
              <a:lnSpc>
                <a:spcPct val="90000"/>
              </a:lnSpc>
            </a:pPr>
            <a:r>
              <a:rPr lang="en-US" sz="2800" dirty="0" smtClean="0"/>
              <a:t>Continuation of </a:t>
            </a:r>
            <a:r>
              <a:rPr lang="en-US" sz="2800" dirty="0"/>
              <a:t>educating/awareness for users on different </a:t>
            </a:r>
            <a:r>
              <a:rPr lang="en-US" sz="2800" dirty="0" smtClean="0"/>
              <a:t>aspects</a:t>
            </a:r>
            <a:endParaRPr lang="en-US" sz="2800" dirty="0"/>
          </a:p>
          <a:p>
            <a:pPr>
              <a:lnSpc>
                <a:spcPct val="90000"/>
              </a:lnSpc>
            </a:pPr>
            <a:r>
              <a:rPr lang="en-US" sz="2800" dirty="0"/>
              <a:t>Multi-sourcing to be promoted specially for non-drinking purposes</a:t>
            </a:r>
          </a:p>
          <a:p>
            <a:pPr>
              <a:lnSpc>
                <a:spcPct val="90000"/>
              </a:lnSpc>
            </a:pPr>
            <a:r>
              <a:rPr lang="en-US" sz="2800" dirty="0"/>
              <a:t>Income-generating programs to be focused on for enabling higher economic benefits of the systems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en-US" sz="4000" b="1" dirty="0" smtClean="0">
                <a:solidFill>
                  <a:srgbClr val="0066FF"/>
                </a:solidFill>
              </a:rPr>
              <a:t/>
            </a:r>
            <a:br>
              <a:rPr lang="en-US" sz="4000" b="1" dirty="0" smtClean="0">
                <a:solidFill>
                  <a:srgbClr val="0066FF"/>
                </a:solidFill>
              </a:rPr>
            </a:br>
            <a:r>
              <a:rPr lang="en-US" sz="4000" b="1" dirty="0" smtClean="0">
                <a:solidFill>
                  <a:srgbClr val="0066FF"/>
                </a:solidFill>
              </a:rPr>
              <a:t>Role of Rainwater Harvesting in Rural Nepal  </a:t>
            </a:r>
            <a:br>
              <a:rPr lang="en-US" sz="4000" b="1" dirty="0" smtClean="0">
                <a:solidFill>
                  <a:srgbClr val="0066FF"/>
                </a:solidFill>
              </a:rPr>
            </a:br>
            <a:r>
              <a:rPr lang="en-US" sz="4000" b="1" dirty="0" smtClean="0">
                <a:solidFill>
                  <a:srgbClr val="0066FF"/>
                </a:solidFill>
              </a:rPr>
              <a:t/>
            </a:r>
            <a:br>
              <a:rPr lang="en-US" sz="4000" b="1" dirty="0" smtClean="0">
                <a:solidFill>
                  <a:srgbClr val="0066FF"/>
                </a:solidFill>
              </a:rPr>
            </a:br>
            <a:endParaRPr lang="en-US" sz="4000" b="1" dirty="0" smtClean="0">
              <a:solidFill>
                <a:srgbClr val="0066FF"/>
              </a:solidFill>
            </a:endParaRPr>
          </a:p>
        </p:txBody>
      </p:sp>
      <p:sp>
        <p:nvSpPr>
          <p:cNvPr id="3075" name="Rectangle 3"/>
          <p:cNvSpPr>
            <a:spLocks noGrp="1" noChangeArrowheads="1"/>
          </p:cNvSpPr>
          <p:nvPr>
            <p:ph type="body" idx="1"/>
          </p:nvPr>
        </p:nvSpPr>
        <p:spPr>
          <a:xfrm>
            <a:off x="457200" y="1524000"/>
            <a:ext cx="8229600" cy="3886200"/>
          </a:xfrm>
        </p:spPr>
        <p:txBody>
          <a:bodyPr/>
          <a:lstStyle/>
          <a:p>
            <a:pPr eaLnBrk="1" hangingPunct="1"/>
            <a:r>
              <a:rPr lang="en-US" dirty="0" smtClean="0"/>
              <a:t>The Water and Poverty Nexus</a:t>
            </a:r>
          </a:p>
          <a:p>
            <a:pPr lvl="1" eaLnBrk="1" hangingPunct="1"/>
            <a:r>
              <a:rPr lang="en-US" dirty="0" smtClean="0"/>
              <a:t>Time consumed in collection of water and fuel wood</a:t>
            </a:r>
          </a:p>
          <a:p>
            <a:pPr lvl="1" eaLnBrk="1" hangingPunct="1"/>
            <a:r>
              <a:rPr lang="en-US" dirty="0" smtClean="0"/>
              <a:t>Small land holdings</a:t>
            </a:r>
          </a:p>
          <a:p>
            <a:pPr lvl="1" eaLnBrk="1" hangingPunct="1"/>
            <a:r>
              <a:rPr lang="en-US" dirty="0" smtClean="0"/>
              <a:t>Dependence on rainfall for agricultural production</a:t>
            </a:r>
          </a:p>
          <a:p>
            <a:pPr lvl="1" eaLnBrk="1" hangingPunct="1"/>
            <a:r>
              <a:rPr lang="en-US" dirty="0" smtClean="0"/>
              <a:t>Involvement of children in household chores </a:t>
            </a:r>
          </a:p>
          <a:p>
            <a:pPr lvl="1" eaLnBrk="1" hangingPunct="1">
              <a:buFontTx/>
              <a:buNone/>
            </a:pPr>
            <a:r>
              <a:rPr lang="en-US" dirty="0" smtClean="0"/>
              <a:t> </a:t>
            </a:r>
          </a:p>
          <a:p>
            <a:pPr lvl="1" eaLnBrk="1" hangingPunct="1">
              <a:buFontTx/>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1295401"/>
            <a:ext cx="6705600" cy="5257800"/>
            <a:chOff x="1760" y="2778"/>
            <a:chExt cx="8143" cy="4305"/>
          </a:xfrm>
        </p:grpSpPr>
        <p:sp>
          <p:nvSpPr>
            <p:cNvPr id="9220" name="AutoShape 3"/>
            <p:cNvSpPr>
              <a:spLocks noChangeArrowheads="1"/>
            </p:cNvSpPr>
            <p:nvPr/>
          </p:nvSpPr>
          <p:spPr bwMode="auto">
            <a:xfrm>
              <a:off x="2315" y="3640"/>
              <a:ext cx="1501" cy="2062"/>
            </a:xfrm>
            <a:prstGeom prst="can">
              <a:avLst>
                <a:gd name="adj" fmla="val 34344"/>
              </a:avLst>
            </a:prstGeom>
            <a:solidFill>
              <a:srgbClr val="FFFFFF"/>
            </a:solidFill>
            <a:ln w="9525">
              <a:solidFill>
                <a:srgbClr val="000000"/>
              </a:solidFill>
              <a:round/>
              <a:headEnd/>
              <a:tailEnd/>
            </a:ln>
          </p:spPr>
          <p:txBody>
            <a:bodyPr/>
            <a:lstStyle/>
            <a:p>
              <a:pPr>
                <a:spcAft>
                  <a:spcPts val="1000"/>
                </a:spcAft>
              </a:pPr>
              <a:endParaRPr lang="en-US" sz="1100" dirty="0">
                <a:latin typeface="Times New Roman" pitchFamily="18" charset="0"/>
              </a:endParaRPr>
            </a:p>
            <a:p>
              <a:pPr>
                <a:spcAft>
                  <a:spcPts val="1000"/>
                </a:spcAft>
              </a:pPr>
              <a:r>
                <a:rPr lang="en-US" sz="2000" dirty="0">
                  <a:latin typeface="Calibri" pitchFamily="34" charset="0"/>
                </a:rPr>
                <a:t>Primary Storage</a:t>
              </a:r>
              <a:endParaRPr lang="en-US" sz="2000" dirty="0"/>
            </a:p>
          </p:txBody>
        </p:sp>
        <p:sp>
          <p:nvSpPr>
            <p:cNvPr id="9221" name="AutoShape 4"/>
            <p:cNvSpPr>
              <a:spLocks noChangeArrowheads="1"/>
            </p:cNvSpPr>
            <p:nvPr/>
          </p:nvSpPr>
          <p:spPr bwMode="auto">
            <a:xfrm>
              <a:off x="4073" y="4088"/>
              <a:ext cx="1481" cy="1607"/>
            </a:xfrm>
            <a:prstGeom prst="can">
              <a:avLst>
                <a:gd name="adj" fmla="val 31193"/>
              </a:avLst>
            </a:prstGeom>
            <a:solidFill>
              <a:srgbClr val="FFFFFF"/>
            </a:solidFill>
            <a:ln w="9525">
              <a:solidFill>
                <a:srgbClr val="000000"/>
              </a:solidFill>
              <a:round/>
              <a:headEnd/>
              <a:tailEnd/>
            </a:ln>
          </p:spPr>
          <p:txBody>
            <a:bodyPr/>
            <a:lstStyle/>
            <a:p>
              <a:pPr>
                <a:spcAft>
                  <a:spcPts val="1000"/>
                </a:spcAft>
              </a:pPr>
              <a:endParaRPr lang="en-US" dirty="0" smtClean="0">
                <a:latin typeface="Calibri" pitchFamily="34" charset="0"/>
              </a:endParaRPr>
            </a:p>
            <a:p>
              <a:pPr>
                <a:spcAft>
                  <a:spcPts val="1000"/>
                </a:spcAft>
              </a:pPr>
              <a:r>
                <a:rPr lang="en-US" dirty="0" smtClean="0">
                  <a:latin typeface="Calibri" pitchFamily="34" charset="0"/>
                </a:rPr>
                <a:t>Secondary </a:t>
              </a:r>
              <a:r>
                <a:rPr lang="en-US" dirty="0">
                  <a:latin typeface="Calibri" pitchFamily="34" charset="0"/>
                </a:rPr>
                <a:t>Storage</a:t>
              </a:r>
            </a:p>
            <a:p>
              <a:endParaRPr lang="en-US" dirty="0"/>
            </a:p>
          </p:txBody>
        </p:sp>
        <p:sp>
          <p:nvSpPr>
            <p:cNvPr id="41989" name="Freeform 5"/>
            <p:cNvSpPr>
              <a:spLocks/>
            </p:cNvSpPr>
            <p:nvPr/>
          </p:nvSpPr>
          <p:spPr bwMode="auto">
            <a:xfrm>
              <a:off x="5741" y="3931"/>
              <a:ext cx="4162" cy="1925"/>
            </a:xfrm>
            <a:custGeom>
              <a:avLst/>
              <a:gdLst/>
              <a:ahLst/>
              <a:cxnLst>
                <a:cxn ang="0">
                  <a:pos x="1652" y="122"/>
                </a:cxn>
                <a:cxn ang="0">
                  <a:pos x="1485" y="167"/>
                </a:cxn>
                <a:cxn ang="0">
                  <a:pos x="1197" y="288"/>
                </a:cxn>
                <a:cxn ang="0">
                  <a:pos x="1091" y="319"/>
                </a:cxn>
                <a:cxn ang="0">
                  <a:pos x="1046" y="349"/>
                </a:cxn>
                <a:cxn ang="0">
                  <a:pos x="894" y="410"/>
                </a:cxn>
                <a:cxn ang="0">
                  <a:pos x="773" y="501"/>
                </a:cxn>
                <a:cxn ang="0">
                  <a:pos x="394" y="834"/>
                </a:cxn>
                <a:cxn ang="0">
                  <a:pos x="257" y="1016"/>
                </a:cxn>
                <a:cxn ang="0">
                  <a:pos x="167" y="1167"/>
                </a:cxn>
                <a:cxn ang="0">
                  <a:pos x="30" y="1380"/>
                </a:cxn>
                <a:cxn ang="0">
                  <a:pos x="0" y="1486"/>
                </a:cxn>
                <a:cxn ang="0">
                  <a:pos x="15" y="1607"/>
                </a:cxn>
                <a:cxn ang="0">
                  <a:pos x="470" y="1789"/>
                </a:cxn>
                <a:cxn ang="0">
                  <a:pos x="833" y="1880"/>
                </a:cxn>
                <a:cxn ang="0">
                  <a:pos x="1197" y="1910"/>
                </a:cxn>
                <a:cxn ang="0">
                  <a:pos x="1394" y="1925"/>
                </a:cxn>
                <a:cxn ang="0">
                  <a:pos x="3153" y="1910"/>
                </a:cxn>
                <a:cxn ang="0">
                  <a:pos x="3380" y="1683"/>
                </a:cxn>
                <a:cxn ang="0">
                  <a:pos x="3926" y="1061"/>
                </a:cxn>
                <a:cxn ang="0">
                  <a:pos x="4077" y="864"/>
                </a:cxn>
                <a:cxn ang="0">
                  <a:pos x="4138" y="728"/>
                </a:cxn>
                <a:cxn ang="0">
                  <a:pos x="4138" y="440"/>
                </a:cxn>
                <a:cxn ang="0">
                  <a:pos x="4047" y="273"/>
                </a:cxn>
                <a:cxn ang="0">
                  <a:pos x="3880" y="243"/>
                </a:cxn>
                <a:cxn ang="0">
                  <a:pos x="3835" y="228"/>
                </a:cxn>
                <a:cxn ang="0">
                  <a:pos x="3744" y="122"/>
                </a:cxn>
                <a:cxn ang="0">
                  <a:pos x="3729" y="76"/>
                </a:cxn>
                <a:cxn ang="0">
                  <a:pos x="3683" y="61"/>
                </a:cxn>
                <a:cxn ang="0">
                  <a:pos x="3532" y="0"/>
                </a:cxn>
                <a:cxn ang="0">
                  <a:pos x="2668" y="76"/>
                </a:cxn>
                <a:cxn ang="0">
                  <a:pos x="2152" y="122"/>
                </a:cxn>
                <a:cxn ang="0">
                  <a:pos x="1682" y="137"/>
                </a:cxn>
                <a:cxn ang="0">
                  <a:pos x="1652" y="122"/>
                </a:cxn>
              </a:cxnLst>
              <a:rect l="0" t="0" r="r" b="b"/>
              <a:pathLst>
                <a:path w="4162" h="1925">
                  <a:moveTo>
                    <a:pt x="1652" y="122"/>
                  </a:moveTo>
                  <a:cubicBezTo>
                    <a:pt x="1596" y="136"/>
                    <a:pt x="1541" y="153"/>
                    <a:pt x="1485" y="167"/>
                  </a:cubicBezTo>
                  <a:cubicBezTo>
                    <a:pt x="1394" y="213"/>
                    <a:pt x="1293" y="252"/>
                    <a:pt x="1197" y="288"/>
                  </a:cubicBezTo>
                  <a:cubicBezTo>
                    <a:pt x="1150" y="305"/>
                    <a:pt x="1134" y="297"/>
                    <a:pt x="1091" y="319"/>
                  </a:cubicBezTo>
                  <a:cubicBezTo>
                    <a:pt x="1075" y="327"/>
                    <a:pt x="1062" y="341"/>
                    <a:pt x="1046" y="349"/>
                  </a:cubicBezTo>
                  <a:cubicBezTo>
                    <a:pt x="996" y="372"/>
                    <a:pt x="945" y="390"/>
                    <a:pt x="894" y="410"/>
                  </a:cubicBezTo>
                  <a:cubicBezTo>
                    <a:pt x="847" y="429"/>
                    <a:pt x="813" y="471"/>
                    <a:pt x="773" y="501"/>
                  </a:cubicBezTo>
                  <a:cubicBezTo>
                    <a:pt x="639" y="602"/>
                    <a:pt x="535" y="740"/>
                    <a:pt x="394" y="834"/>
                  </a:cubicBezTo>
                  <a:cubicBezTo>
                    <a:pt x="332" y="927"/>
                    <a:pt x="375" y="865"/>
                    <a:pt x="257" y="1016"/>
                  </a:cubicBezTo>
                  <a:cubicBezTo>
                    <a:pt x="221" y="1062"/>
                    <a:pt x="200" y="1118"/>
                    <a:pt x="167" y="1167"/>
                  </a:cubicBezTo>
                  <a:cubicBezTo>
                    <a:pt x="122" y="1234"/>
                    <a:pt x="59" y="1303"/>
                    <a:pt x="30" y="1380"/>
                  </a:cubicBezTo>
                  <a:cubicBezTo>
                    <a:pt x="17" y="1414"/>
                    <a:pt x="11" y="1451"/>
                    <a:pt x="0" y="1486"/>
                  </a:cubicBezTo>
                  <a:cubicBezTo>
                    <a:pt x="5" y="1526"/>
                    <a:pt x="4" y="1568"/>
                    <a:pt x="15" y="1607"/>
                  </a:cubicBezTo>
                  <a:cubicBezTo>
                    <a:pt x="43" y="1710"/>
                    <a:pt x="431" y="1780"/>
                    <a:pt x="470" y="1789"/>
                  </a:cubicBezTo>
                  <a:cubicBezTo>
                    <a:pt x="850" y="1879"/>
                    <a:pt x="407" y="1834"/>
                    <a:pt x="833" y="1880"/>
                  </a:cubicBezTo>
                  <a:cubicBezTo>
                    <a:pt x="954" y="1893"/>
                    <a:pt x="1076" y="1900"/>
                    <a:pt x="1197" y="1910"/>
                  </a:cubicBezTo>
                  <a:cubicBezTo>
                    <a:pt x="1263" y="1915"/>
                    <a:pt x="1394" y="1925"/>
                    <a:pt x="1394" y="1925"/>
                  </a:cubicBezTo>
                  <a:cubicBezTo>
                    <a:pt x="1980" y="1920"/>
                    <a:pt x="2567" y="1920"/>
                    <a:pt x="3153" y="1910"/>
                  </a:cubicBezTo>
                  <a:cubicBezTo>
                    <a:pt x="3198" y="1909"/>
                    <a:pt x="3352" y="1715"/>
                    <a:pt x="3380" y="1683"/>
                  </a:cubicBezTo>
                  <a:cubicBezTo>
                    <a:pt x="3562" y="1476"/>
                    <a:pt x="3745" y="1268"/>
                    <a:pt x="3926" y="1061"/>
                  </a:cubicBezTo>
                  <a:cubicBezTo>
                    <a:pt x="3981" y="998"/>
                    <a:pt x="4018" y="924"/>
                    <a:pt x="4077" y="864"/>
                  </a:cubicBezTo>
                  <a:cubicBezTo>
                    <a:pt x="4093" y="815"/>
                    <a:pt x="4122" y="777"/>
                    <a:pt x="4138" y="728"/>
                  </a:cubicBezTo>
                  <a:cubicBezTo>
                    <a:pt x="4162" y="583"/>
                    <a:pt x="4159" y="644"/>
                    <a:pt x="4138" y="440"/>
                  </a:cubicBezTo>
                  <a:cubicBezTo>
                    <a:pt x="4132" y="379"/>
                    <a:pt x="4121" y="294"/>
                    <a:pt x="4047" y="273"/>
                  </a:cubicBezTo>
                  <a:cubicBezTo>
                    <a:pt x="3993" y="258"/>
                    <a:pt x="3935" y="255"/>
                    <a:pt x="3880" y="243"/>
                  </a:cubicBezTo>
                  <a:cubicBezTo>
                    <a:pt x="3865" y="240"/>
                    <a:pt x="3850" y="233"/>
                    <a:pt x="3835" y="228"/>
                  </a:cubicBezTo>
                  <a:cubicBezTo>
                    <a:pt x="3816" y="169"/>
                    <a:pt x="3795" y="156"/>
                    <a:pt x="3744" y="122"/>
                  </a:cubicBezTo>
                  <a:cubicBezTo>
                    <a:pt x="3739" y="107"/>
                    <a:pt x="3740" y="87"/>
                    <a:pt x="3729" y="76"/>
                  </a:cubicBezTo>
                  <a:cubicBezTo>
                    <a:pt x="3718" y="65"/>
                    <a:pt x="3697" y="68"/>
                    <a:pt x="3683" y="61"/>
                  </a:cubicBezTo>
                  <a:cubicBezTo>
                    <a:pt x="3619" y="29"/>
                    <a:pt x="3606" y="18"/>
                    <a:pt x="3532" y="0"/>
                  </a:cubicBezTo>
                  <a:cubicBezTo>
                    <a:pt x="3241" y="14"/>
                    <a:pt x="2957" y="44"/>
                    <a:pt x="2668" y="76"/>
                  </a:cubicBezTo>
                  <a:cubicBezTo>
                    <a:pt x="2496" y="118"/>
                    <a:pt x="2334" y="114"/>
                    <a:pt x="2152" y="122"/>
                  </a:cubicBezTo>
                  <a:cubicBezTo>
                    <a:pt x="1959" y="170"/>
                    <a:pt x="2001" y="150"/>
                    <a:pt x="1682" y="137"/>
                  </a:cubicBezTo>
                  <a:cubicBezTo>
                    <a:pt x="1632" y="120"/>
                    <a:pt x="1621" y="122"/>
                    <a:pt x="1652" y="122"/>
                  </a:cubicBezTo>
                  <a:close/>
                </a:path>
              </a:pathLst>
            </a:custGeom>
            <a:solidFill>
              <a:srgbClr val="4F81BD"/>
            </a:solidFill>
            <a:ln w="38100" cmpd="sng">
              <a:solidFill>
                <a:srgbClr val="000000"/>
              </a:solidFill>
              <a:prstDash val="solid"/>
              <a:round/>
              <a:headEnd/>
              <a:tailEnd/>
            </a:ln>
            <a:effectLst>
              <a:outerShdw dist="28398" dir="3806097" algn="ctr" rotWithShape="0">
                <a:srgbClr val="243F60">
                  <a:alpha val="50000"/>
                </a:srgbClr>
              </a:outerShdw>
            </a:effectLst>
          </p:spPr>
          <p:txBody>
            <a:bodyPr/>
            <a:lstStyle/>
            <a:p>
              <a:pPr>
                <a:defRPr/>
              </a:pPr>
              <a:endParaRPr lang="en-US" dirty="0"/>
            </a:p>
          </p:txBody>
        </p:sp>
        <p:sp>
          <p:nvSpPr>
            <p:cNvPr id="9223" name="AutoShape 6"/>
            <p:cNvSpPr>
              <a:spLocks noChangeArrowheads="1"/>
            </p:cNvSpPr>
            <p:nvPr/>
          </p:nvSpPr>
          <p:spPr bwMode="auto">
            <a:xfrm>
              <a:off x="2241" y="3583"/>
              <a:ext cx="607" cy="273"/>
            </a:xfrm>
            <a:prstGeom prst="curvedDownArrow">
              <a:avLst>
                <a:gd name="adj1" fmla="val 44469"/>
                <a:gd name="adj2" fmla="val 88938"/>
                <a:gd name="adj3" fmla="val 33333"/>
              </a:avLst>
            </a:prstGeom>
            <a:solidFill>
              <a:srgbClr val="FFFFFF"/>
            </a:solidFill>
            <a:ln w="9525">
              <a:solidFill>
                <a:srgbClr val="000000"/>
              </a:solidFill>
              <a:miter lim="800000"/>
              <a:headEnd/>
              <a:tailEnd/>
            </a:ln>
          </p:spPr>
          <p:txBody>
            <a:bodyPr/>
            <a:lstStyle/>
            <a:p>
              <a:endParaRPr lang="en-US" dirty="0"/>
            </a:p>
          </p:txBody>
        </p:sp>
        <p:sp>
          <p:nvSpPr>
            <p:cNvPr id="9224" name="AutoShape 7"/>
            <p:cNvSpPr>
              <a:spLocks noChangeArrowheads="1"/>
            </p:cNvSpPr>
            <p:nvPr/>
          </p:nvSpPr>
          <p:spPr bwMode="auto">
            <a:xfrm rot="10800000" flipH="1">
              <a:off x="3611" y="4026"/>
              <a:ext cx="1114" cy="401"/>
            </a:xfrm>
            <a:custGeom>
              <a:avLst/>
              <a:gdLst>
                <a:gd name="T0" fmla="*/ 1 w 21600"/>
                <a:gd name="T1" fmla="*/ 0 h 21600"/>
                <a:gd name="T2" fmla="*/ 0 w 21600"/>
                <a:gd name="T3" fmla="*/ 0 h 21600"/>
                <a:gd name="T4" fmla="*/ 0 w 21600"/>
                <a:gd name="T5" fmla="*/ 0 h 21600"/>
                <a:gd name="T6" fmla="*/ 0 w 21600"/>
                <a:gd name="T7" fmla="*/ 0 h 21600"/>
                <a:gd name="T8" fmla="*/ 1 w 21600"/>
                <a:gd name="T9" fmla="*/ 0 h 21600"/>
                <a:gd name="T10" fmla="*/ 1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27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34" y="0"/>
                  </a:moveTo>
                  <a:lnTo>
                    <a:pt x="9268" y="7200"/>
                  </a:lnTo>
                  <a:lnTo>
                    <a:pt x="12354" y="7200"/>
                  </a:lnTo>
                  <a:lnTo>
                    <a:pt x="12354" y="14413"/>
                  </a:lnTo>
                  <a:lnTo>
                    <a:pt x="0" y="14413"/>
                  </a:lnTo>
                  <a:lnTo>
                    <a:pt x="0" y="21600"/>
                  </a:lnTo>
                  <a:lnTo>
                    <a:pt x="18514" y="21600"/>
                  </a:lnTo>
                  <a:lnTo>
                    <a:pt x="18514" y="7200"/>
                  </a:lnTo>
                  <a:lnTo>
                    <a:pt x="21600" y="7200"/>
                  </a:lnTo>
                  <a:close/>
                </a:path>
              </a:pathLst>
            </a:custGeom>
            <a:solidFill>
              <a:srgbClr val="FFFFFF"/>
            </a:solidFill>
            <a:ln w="9525">
              <a:solidFill>
                <a:srgbClr val="000000"/>
              </a:solidFill>
              <a:miter lim="800000"/>
              <a:headEnd/>
              <a:tailEnd/>
            </a:ln>
          </p:spPr>
          <p:txBody>
            <a:bodyPr/>
            <a:lstStyle/>
            <a:p>
              <a:endParaRPr lang="en-US" dirty="0"/>
            </a:p>
          </p:txBody>
        </p:sp>
        <p:sp>
          <p:nvSpPr>
            <p:cNvPr id="9225" name="AutoShape 8"/>
            <p:cNvSpPr>
              <a:spLocks noChangeArrowheads="1"/>
            </p:cNvSpPr>
            <p:nvPr/>
          </p:nvSpPr>
          <p:spPr bwMode="auto">
            <a:xfrm>
              <a:off x="5490" y="4609"/>
              <a:ext cx="804" cy="394"/>
            </a:xfrm>
            <a:prstGeom prst="notchedRightArrow">
              <a:avLst>
                <a:gd name="adj1" fmla="val 50000"/>
                <a:gd name="adj2" fmla="val 51015"/>
              </a:avLst>
            </a:prstGeom>
            <a:solidFill>
              <a:srgbClr val="FFFFFF"/>
            </a:solidFill>
            <a:ln w="9525">
              <a:solidFill>
                <a:srgbClr val="000000"/>
              </a:solidFill>
              <a:miter lim="800000"/>
              <a:headEnd/>
              <a:tailEnd/>
            </a:ln>
          </p:spPr>
          <p:txBody>
            <a:bodyPr/>
            <a:lstStyle/>
            <a:p>
              <a:endParaRPr lang="en-US" dirty="0"/>
            </a:p>
          </p:txBody>
        </p:sp>
        <p:sp>
          <p:nvSpPr>
            <p:cNvPr id="9226" name="AutoShape 9"/>
            <p:cNvSpPr>
              <a:spLocks noChangeArrowheads="1"/>
            </p:cNvSpPr>
            <p:nvPr/>
          </p:nvSpPr>
          <p:spPr bwMode="auto">
            <a:xfrm rot="3548164">
              <a:off x="6667" y="3935"/>
              <a:ext cx="804" cy="394"/>
            </a:xfrm>
            <a:prstGeom prst="notchedRightArrow">
              <a:avLst>
                <a:gd name="adj1" fmla="val 50000"/>
                <a:gd name="adj2" fmla="val 51015"/>
              </a:avLst>
            </a:prstGeom>
            <a:solidFill>
              <a:srgbClr val="FFFFFF"/>
            </a:solidFill>
            <a:ln w="9525">
              <a:solidFill>
                <a:srgbClr val="000000"/>
              </a:solidFill>
              <a:miter lim="800000"/>
              <a:headEnd/>
              <a:tailEnd/>
            </a:ln>
          </p:spPr>
          <p:txBody>
            <a:bodyPr/>
            <a:lstStyle/>
            <a:p>
              <a:endParaRPr lang="en-US" dirty="0"/>
            </a:p>
          </p:txBody>
        </p:sp>
        <p:sp>
          <p:nvSpPr>
            <p:cNvPr id="9227" name="Text Box 10"/>
            <p:cNvSpPr txBox="1">
              <a:spLocks noChangeArrowheads="1"/>
            </p:cNvSpPr>
            <p:nvPr/>
          </p:nvSpPr>
          <p:spPr bwMode="auto">
            <a:xfrm>
              <a:off x="5104" y="3698"/>
              <a:ext cx="1412" cy="441"/>
            </a:xfrm>
            <a:prstGeom prst="rect">
              <a:avLst/>
            </a:prstGeom>
            <a:solidFill>
              <a:srgbClr val="FFFFFF"/>
            </a:solidFill>
            <a:ln w="9525">
              <a:noFill/>
              <a:miter lim="800000"/>
              <a:headEnd/>
              <a:tailEnd/>
            </a:ln>
          </p:spPr>
          <p:txBody>
            <a:bodyPr/>
            <a:lstStyle/>
            <a:p>
              <a:pPr>
                <a:spcAft>
                  <a:spcPts val="1000"/>
                </a:spcAft>
              </a:pPr>
              <a:r>
                <a:rPr lang="en-US" sz="2000" dirty="0">
                  <a:latin typeface="Calibri" pitchFamily="34" charset="0"/>
                </a:rPr>
                <a:t>Overflow</a:t>
              </a:r>
              <a:endParaRPr lang="en-US" sz="2000" dirty="0"/>
            </a:p>
          </p:txBody>
        </p:sp>
        <p:sp>
          <p:nvSpPr>
            <p:cNvPr id="9228" name="Text Box 11"/>
            <p:cNvSpPr txBox="1">
              <a:spLocks noChangeArrowheads="1"/>
            </p:cNvSpPr>
            <p:nvPr/>
          </p:nvSpPr>
          <p:spPr bwMode="auto">
            <a:xfrm>
              <a:off x="6752" y="4487"/>
              <a:ext cx="2246" cy="888"/>
            </a:xfrm>
            <a:prstGeom prst="rect">
              <a:avLst/>
            </a:prstGeom>
            <a:solidFill>
              <a:srgbClr val="FFFFFF"/>
            </a:solidFill>
            <a:ln w="9525">
              <a:noFill/>
              <a:miter lim="800000"/>
              <a:headEnd/>
              <a:tailEnd/>
            </a:ln>
          </p:spPr>
          <p:txBody>
            <a:bodyPr/>
            <a:lstStyle/>
            <a:p>
              <a:pPr algn="ctr">
                <a:spcAft>
                  <a:spcPts val="1000"/>
                </a:spcAft>
              </a:pPr>
              <a:r>
                <a:rPr lang="en-US" sz="2000" dirty="0">
                  <a:latin typeface="Calibri" pitchFamily="34" charset="0"/>
                </a:rPr>
                <a:t>Plastic lined/compact clay ponds</a:t>
              </a:r>
              <a:endParaRPr lang="en-US" sz="2000" dirty="0"/>
            </a:p>
          </p:txBody>
        </p:sp>
        <p:sp>
          <p:nvSpPr>
            <p:cNvPr id="9229" name="AutoShape 12"/>
            <p:cNvSpPr>
              <a:spLocks noChangeArrowheads="1"/>
            </p:cNvSpPr>
            <p:nvPr/>
          </p:nvSpPr>
          <p:spPr bwMode="auto">
            <a:xfrm>
              <a:off x="1876" y="5914"/>
              <a:ext cx="2268" cy="1092"/>
            </a:xfrm>
            <a:prstGeom prst="wedgeRectCallout">
              <a:avLst>
                <a:gd name="adj1" fmla="val 6769"/>
                <a:gd name="adj2" fmla="val -102907"/>
              </a:avLst>
            </a:prstGeom>
            <a:solidFill>
              <a:srgbClr val="FFFFFF"/>
            </a:solidFill>
            <a:ln w="9525">
              <a:solidFill>
                <a:srgbClr val="000000"/>
              </a:solidFill>
              <a:miter lim="800000"/>
              <a:headEnd/>
              <a:tailEnd/>
            </a:ln>
          </p:spPr>
          <p:txBody>
            <a:bodyPr/>
            <a:lstStyle/>
            <a:p>
              <a:pPr>
                <a:spcAft>
                  <a:spcPts val="1000"/>
                </a:spcAft>
              </a:pPr>
              <a:r>
                <a:rPr lang="en-US" sz="2000" dirty="0">
                  <a:latin typeface="Calibri" pitchFamily="34" charset="0"/>
                </a:rPr>
                <a:t>For Drinking and Domestic use, biogas operation</a:t>
              </a:r>
              <a:endParaRPr lang="en-US" sz="2000" dirty="0"/>
            </a:p>
          </p:txBody>
        </p:sp>
        <p:sp>
          <p:nvSpPr>
            <p:cNvPr id="9230" name="AutoShape 13"/>
            <p:cNvSpPr>
              <a:spLocks noChangeArrowheads="1"/>
            </p:cNvSpPr>
            <p:nvPr/>
          </p:nvSpPr>
          <p:spPr bwMode="auto">
            <a:xfrm>
              <a:off x="4396" y="6008"/>
              <a:ext cx="1842" cy="815"/>
            </a:xfrm>
            <a:prstGeom prst="wedgeRectCallout">
              <a:avLst>
                <a:gd name="adj1" fmla="val -4977"/>
                <a:gd name="adj2" fmla="val -107560"/>
              </a:avLst>
            </a:prstGeom>
            <a:solidFill>
              <a:srgbClr val="FFFFFF"/>
            </a:solidFill>
            <a:ln w="9525">
              <a:solidFill>
                <a:srgbClr val="000000"/>
              </a:solidFill>
              <a:miter lim="800000"/>
              <a:headEnd/>
              <a:tailEnd/>
            </a:ln>
          </p:spPr>
          <p:txBody>
            <a:bodyPr/>
            <a:lstStyle/>
            <a:p>
              <a:pPr>
                <a:spcAft>
                  <a:spcPts val="1000"/>
                </a:spcAft>
              </a:pPr>
              <a:r>
                <a:rPr lang="en-US" sz="2000" dirty="0">
                  <a:latin typeface="Calibri" pitchFamily="34" charset="0"/>
                </a:rPr>
                <a:t>For Kitchen Garden</a:t>
              </a:r>
              <a:endParaRPr lang="en-US" sz="2000" dirty="0"/>
            </a:p>
          </p:txBody>
        </p:sp>
        <p:sp>
          <p:nvSpPr>
            <p:cNvPr id="9231" name="AutoShape 14"/>
            <p:cNvSpPr>
              <a:spLocks noChangeArrowheads="1"/>
            </p:cNvSpPr>
            <p:nvPr/>
          </p:nvSpPr>
          <p:spPr bwMode="auto">
            <a:xfrm>
              <a:off x="6752" y="6154"/>
              <a:ext cx="2703" cy="929"/>
            </a:xfrm>
            <a:prstGeom prst="wedgeRectCallout">
              <a:avLst>
                <a:gd name="adj1" fmla="val -10894"/>
                <a:gd name="adj2" fmla="val -119292"/>
              </a:avLst>
            </a:prstGeom>
            <a:solidFill>
              <a:srgbClr val="FFFFFF"/>
            </a:solidFill>
            <a:ln w="9525">
              <a:solidFill>
                <a:srgbClr val="000000"/>
              </a:solidFill>
              <a:miter lim="800000"/>
              <a:headEnd/>
              <a:tailEnd/>
            </a:ln>
          </p:spPr>
          <p:txBody>
            <a:bodyPr/>
            <a:lstStyle/>
            <a:p>
              <a:pPr>
                <a:spcAft>
                  <a:spcPts val="1000"/>
                </a:spcAft>
              </a:pPr>
              <a:r>
                <a:rPr lang="en-US" sz="2000" dirty="0">
                  <a:latin typeface="Calibri" pitchFamily="34" charset="0"/>
                </a:rPr>
                <a:t>For irrigation and livestock, biogas operation</a:t>
              </a:r>
              <a:endParaRPr lang="en-US" sz="2000" dirty="0"/>
            </a:p>
          </p:txBody>
        </p:sp>
        <p:sp>
          <p:nvSpPr>
            <p:cNvPr id="9232" name="Text Box 15"/>
            <p:cNvSpPr txBox="1">
              <a:spLocks noChangeArrowheads="1"/>
            </p:cNvSpPr>
            <p:nvPr/>
          </p:nvSpPr>
          <p:spPr bwMode="auto">
            <a:xfrm>
              <a:off x="1760" y="2778"/>
              <a:ext cx="2462" cy="715"/>
            </a:xfrm>
            <a:prstGeom prst="rect">
              <a:avLst/>
            </a:prstGeom>
            <a:solidFill>
              <a:srgbClr val="FFFFFF"/>
            </a:solidFill>
            <a:ln w="9525">
              <a:noFill/>
              <a:miter lim="800000"/>
              <a:headEnd/>
              <a:tailEnd/>
            </a:ln>
          </p:spPr>
          <p:txBody>
            <a:bodyPr>
              <a:spAutoFit/>
            </a:bodyPr>
            <a:lstStyle/>
            <a:p>
              <a:r>
                <a:rPr lang="en-US" sz="2000" dirty="0">
                  <a:latin typeface="Calibri" pitchFamily="34" charset="0"/>
                </a:rPr>
                <a:t>Rainwater from </a:t>
              </a:r>
            </a:p>
            <a:p>
              <a:r>
                <a:rPr lang="en-US" sz="2000" dirty="0">
                  <a:latin typeface="Calibri" pitchFamily="34" charset="0"/>
                </a:rPr>
                <a:t>rooftop catchment</a:t>
              </a:r>
              <a:endParaRPr lang="en-US" sz="2000" dirty="0"/>
            </a:p>
          </p:txBody>
        </p:sp>
      </p:grpSp>
      <p:sp>
        <p:nvSpPr>
          <p:cNvPr id="9219" name="Title 15"/>
          <p:cNvSpPr>
            <a:spLocks noGrp="1"/>
          </p:cNvSpPr>
          <p:nvPr>
            <p:ph type="title"/>
          </p:nvPr>
        </p:nvSpPr>
        <p:spPr/>
        <p:txBody>
          <a:bodyPr/>
          <a:lstStyle/>
          <a:p>
            <a:r>
              <a:rPr lang="en-US" dirty="0" smtClean="0"/>
              <a:t>Need is for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229600" cy="914400"/>
          </a:xfrm>
        </p:spPr>
        <p:txBody>
          <a:bodyPr/>
          <a:lstStyle/>
          <a:p>
            <a:r>
              <a:rPr lang="en-US" dirty="0" smtClean="0"/>
              <a:t>About the RHCC</a:t>
            </a:r>
          </a:p>
        </p:txBody>
      </p:sp>
      <p:sp>
        <p:nvSpPr>
          <p:cNvPr id="5123" name="Content Placeholder 2"/>
          <p:cNvSpPr>
            <a:spLocks noGrp="1"/>
          </p:cNvSpPr>
          <p:nvPr>
            <p:ph idx="1"/>
          </p:nvPr>
        </p:nvSpPr>
        <p:spPr>
          <a:xfrm>
            <a:off x="152400" y="838200"/>
            <a:ext cx="8229600" cy="4343400"/>
          </a:xfrm>
        </p:spPr>
        <p:txBody>
          <a:bodyPr>
            <a:noAutofit/>
          </a:bodyPr>
          <a:lstStyle/>
          <a:p>
            <a:r>
              <a:rPr lang="en-US" sz="2000" dirty="0" smtClean="0"/>
              <a:t>Established in 2006</a:t>
            </a:r>
          </a:p>
          <a:p>
            <a:r>
              <a:rPr lang="en-US" sz="2000" dirty="0" smtClean="0"/>
              <a:t>Objective: To enhance rural livelihood through Rainwater </a:t>
            </a:r>
          </a:p>
          <a:p>
            <a:pPr>
              <a:buNone/>
            </a:pPr>
            <a:r>
              <a:rPr lang="en-US" sz="2000" dirty="0" smtClean="0"/>
              <a:t>	Harvesting intervention</a:t>
            </a:r>
          </a:p>
          <a:p>
            <a:pPr>
              <a:spcBef>
                <a:spcPts val="0"/>
              </a:spcBef>
              <a:buNone/>
            </a:pPr>
            <a:r>
              <a:rPr lang="en-US" sz="2000" b="1" dirty="0" smtClean="0"/>
              <a:t>Major Roles of the RHCC</a:t>
            </a:r>
          </a:p>
          <a:p>
            <a:r>
              <a:rPr lang="en-US" sz="2000" dirty="0" smtClean="0"/>
              <a:t>Advocacy and Lobby</a:t>
            </a:r>
          </a:p>
          <a:p>
            <a:r>
              <a:rPr lang="en-US" sz="2000" dirty="0" smtClean="0"/>
              <a:t>Capacity Building</a:t>
            </a:r>
          </a:p>
          <a:p>
            <a:r>
              <a:rPr lang="en-US" sz="2000" dirty="0" smtClean="0"/>
              <a:t>Research and Development</a:t>
            </a:r>
          </a:p>
          <a:p>
            <a:r>
              <a:rPr lang="en-US" sz="2000" dirty="0" smtClean="0"/>
              <a:t>Data Management</a:t>
            </a:r>
          </a:p>
          <a:p>
            <a:r>
              <a:rPr lang="en-US" sz="2000" dirty="0" smtClean="0"/>
              <a:t>Monitoring and Evaluation</a:t>
            </a:r>
          </a:p>
          <a:p>
            <a:r>
              <a:rPr lang="en-US" sz="2000" dirty="0" smtClean="0"/>
              <a:t>Quality Management</a:t>
            </a:r>
          </a:p>
          <a:p>
            <a:r>
              <a:rPr lang="en-US" sz="2000" dirty="0" smtClean="0"/>
              <a:t>Promotion and Dissemination</a:t>
            </a:r>
          </a:p>
          <a:p>
            <a:r>
              <a:rPr lang="en-US" sz="2000" dirty="0" smtClean="0"/>
              <a:t>Fund Raising</a:t>
            </a:r>
          </a:p>
          <a:p>
            <a:pPr>
              <a:buNone/>
            </a:pPr>
            <a:r>
              <a:rPr lang="en-US" sz="2000" b="1" dirty="0" smtClean="0"/>
              <a:t>Program Area Selection Criteria</a:t>
            </a:r>
          </a:p>
          <a:p>
            <a:r>
              <a:rPr lang="en-US" sz="2000" dirty="0" smtClean="0"/>
              <a:t>Distance to exiting sources</a:t>
            </a:r>
          </a:p>
          <a:p>
            <a:r>
              <a:rPr lang="en-US" sz="2000" dirty="0" smtClean="0"/>
              <a:t>Absence of any alternatives :  boreholes, </a:t>
            </a:r>
            <a:r>
              <a:rPr lang="en-US" sz="2000" dirty="0" err="1" smtClean="0"/>
              <a:t>dugwells</a:t>
            </a:r>
            <a:endParaRPr lang="en-US" sz="2000" dirty="0" smtClean="0"/>
          </a:p>
          <a:p>
            <a:r>
              <a:rPr lang="en-US" sz="2000" dirty="0" smtClean="0"/>
              <a:t>Contamination of exiting sources</a:t>
            </a:r>
          </a:p>
          <a:p>
            <a:endParaRPr lang="en-US" sz="2000" dirty="0" smtClean="0"/>
          </a:p>
          <a:p>
            <a:pPr>
              <a:buFontTx/>
              <a:buNone/>
            </a:pPr>
            <a:endParaRPr lang="en-US" sz="2000" dirty="0" smtClean="0"/>
          </a:p>
        </p:txBody>
      </p:sp>
      <p:pic>
        <p:nvPicPr>
          <p:cNvPr id="4" name="Picture 4" descr="DSC01786"/>
          <p:cNvPicPr>
            <a:picLocks noChangeAspect="1" noChangeArrowheads="1"/>
          </p:cNvPicPr>
          <p:nvPr/>
        </p:nvPicPr>
        <p:blipFill>
          <a:blip r:embed="rId2" cstate="screen"/>
          <a:srcRect/>
          <a:stretch>
            <a:fillRect/>
          </a:stretch>
        </p:blipFill>
        <p:spPr bwMode="auto">
          <a:xfrm>
            <a:off x="7010400" y="533400"/>
            <a:ext cx="2133600" cy="1600200"/>
          </a:xfrm>
          <a:prstGeom prst="rect">
            <a:avLst/>
          </a:prstGeom>
          <a:noFill/>
          <a:ln w="9525">
            <a:noFill/>
            <a:miter lim="800000"/>
            <a:headEnd/>
            <a:tailEnd/>
          </a:ln>
        </p:spPr>
      </p:pic>
      <p:pic>
        <p:nvPicPr>
          <p:cNvPr id="5" name="Picture 9" descr="DSC_0244"/>
          <p:cNvPicPr>
            <a:picLocks noChangeAspect="1" noChangeArrowheads="1"/>
          </p:cNvPicPr>
          <p:nvPr/>
        </p:nvPicPr>
        <p:blipFill>
          <a:blip r:embed="rId3" cstate="screen"/>
          <a:srcRect/>
          <a:stretch>
            <a:fillRect/>
          </a:stretch>
        </p:blipFill>
        <p:spPr bwMode="auto">
          <a:xfrm>
            <a:off x="7010400" y="2133600"/>
            <a:ext cx="2133600" cy="1517227"/>
          </a:xfrm>
          <a:prstGeom prst="rect">
            <a:avLst/>
          </a:prstGeom>
          <a:noFill/>
          <a:ln w="9525">
            <a:noFill/>
            <a:miter lim="800000"/>
            <a:headEnd/>
            <a:tailEnd/>
          </a:ln>
        </p:spPr>
      </p:pic>
      <p:pic>
        <p:nvPicPr>
          <p:cNvPr id="6" name="Picture 6" descr="DSC00038"/>
          <p:cNvPicPr>
            <a:picLocks noChangeAspect="1" noChangeArrowheads="1"/>
          </p:cNvPicPr>
          <p:nvPr/>
        </p:nvPicPr>
        <p:blipFill>
          <a:blip r:embed="rId4" cstate="screen"/>
          <a:srcRect/>
          <a:stretch>
            <a:fillRect/>
          </a:stretch>
        </p:blipFill>
        <p:spPr bwMode="auto">
          <a:xfrm>
            <a:off x="7010400" y="3657600"/>
            <a:ext cx="2133600" cy="1600200"/>
          </a:xfrm>
          <a:prstGeom prst="rect">
            <a:avLst/>
          </a:prstGeom>
          <a:noFill/>
          <a:ln w="9525">
            <a:noFill/>
            <a:miter lim="800000"/>
            <a:headEnd/>
            <a:tailEnd/>
          </a:ln>
        </p:spPr>
      </p:pic>
      <p:pic>
        <p:nvPicPr>
          <p:cNvPr id="7" name="Picture 5" descr="Girls on the move III"/>
          <p:cNvPicPr>
            <a:picLocks noChangeAspect="1" noChangeArrowheads="1"/>
          </p:cNvPicPr>
          <p:nvPr/>
        </p:nvPicPr>
        <p:blipFill>
          <a:blip r:embed="rId5" cstate="screen"/>
          <a:srcRect/>
          <a:stretch>
            <a:fillRect/>
          </a:stretch>
        </p:blipFill>
        <p:spPr bwMode="auto">
          <a:xfrm>
            <a:off x="7010400" y="5257800"/>
            <a:ext cx="21336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5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SC_2582"/>
          <p:cNvPicPr>
            <a:picLocks noChangeAspect="1" noChangeArrowheads="1"/>
          </p:cNvPicPr>
          <p:nvPr/>
        </p:nvPicPr>
        <p:blipFill>
          <a:blip r:embed="rId2" cstate="screen"/>
          <a:srcRect/>
          <a:stretch>
            <a:fillRect/>
          </a:stretch>
        </p:blipFill>
        <p:spPr bwMode="auto">
          <a:xfrm>
            <a:off x="3048000" y="1066800"/>
            <a:ext cx="2286000" cy="3208338"/>
          </a:xfrm>
          <a:prstGeom prst="rect">
            <a:avLst/>
          </a:prstGeom>
          <a:noFill/>
          <a:ln w="9525">
            <a:noFill/>
            <a:miter lim="800000"/>
            <a:headEnd/>
            <a:tailEnd/>
          </a:ln>
        </p:spPr>
      </p:pic>
      <p:pic>
        <p:nvPicPr>
          <p:cNvPr id="8195" name="Picture 3" descr="DSC_2543"/>
          <p:cNvPicPr>
            <a:picLocks noChangeAspect="1" noChangeArrowheads="1"/>
          </p:cNvPicPr>
          <p:nvPr/>
        </p:nvPicPr>
        <p:blipFill>
          <a:blip r:embed="rId3" cstate="screen"/>
          <a:srcRect/>
          <a:stretch>
            <a:fillRect/>
          </a:stretch>
        </p:blipFill>
        <p:spPr bwMode="auto">
          <a:xfrm>
            <a:off x="5410200" y="914400"/>
            <a:ext cx="3733800" cy="2346325"/>
          </a:xfrm>
          <a:prstGeom prst="rect">
            <a:avLst/>
          </a:prstGeom>
          <a:noFill/>
          <a:ln w="9525">
            <a:noFill/>
            <a:miter lim="800000"/>
            <a:headEnd/>
            <a:tailEnd/>
          </a:ln>
        </p:spPr>
      </p:pic>
      <p:pic>
        <p:nvPicPr>
          <p:cNvPr id="8196" name="Picture 4" descr="DSC04954"/>
          <p:cNvPicPr>
            <a:picLocks noChangeAspect="1" noChangeArrowheads="1"/>
          </p:cNvPicPr>
          <p:nvPr/>
        </p:nvPicPr>
        <p:blipFill>
          <a:blip r:embed="rId4" cstate="screen"/>
          <a:srcRect/>
          <a:stretch>
            <a:fillRect/>
          </a:stretch>
        </p:blipFill>
        <p:spPr bwMode="auto">
          <a:xfrm>
            <a:off x="65088" y="1295400"/>
            <a:ext cx="2830512" cy="1905000"/>
          </a:xfrm>
          <a:prstGeom prst="rect">
            <a:avLst/>
          </a:prstGeom>
          <a:noFill/>
          <a:ln w="9525">
            <a:noFill/>
            <a:miter lim="800000"/>
            <a:headEnd/>
            <a:tailEnd/>
          </a:ln>
        </p:spPr>
      </p:pic>
      <p:pic>
        <p:nvPicPr>
          <p:cNvPr id="8198" name="Picture 1" descr="5-mtj-sur-women"/>
          <p:cNvPicPr>
            <a:picLocks noChangeAspect="1" noChangeArrowheads="1"/>
          </p:cNvPicPr>
          <p:nvPr/>
        </p:nvPicPr>
        <p:blipFill>
          <a:blip r:embed="rId5" cstate="screen"/>
          <a:srcRect/>
          <a:stretch>
            <a:fillRect/>
          </a:stretch>
        </p:blipFill>
        <p:spPr bwMode="auto">
          <a:xfrm>
            <a:off x="5368925" y="3429000"/>
            <a:ext cx="3698875" cy="2398713"/>
          </a:xfrm>
          <a:prstGeom prst="rect">
            <a:avLst/>
          </a:prstGeom>
          <a:noFill/>
          <a:ln w="9525">
            <a:noFill/>
            <a:miter lim="800000"/>
            <a:headEnd/>
            <a:tailEnd/>
          </a:ln>
        </p:spPr>
      </p:pic>
      <p:sp>
        <p:nvSpPr>
          <p:cNvPr id="6151" name="Title 8"/>
          <p:cNvSpPr>
            <a:spLocks noGrp="1"/>
          </p:cNvSpPr>
          <p:nvPr>
            <p:ph type="title"/>
          </p:nvPr>
        </p:nvSpPr>
        <p:spPr>
          <a:xfrm>
            <a:off x="228600" y="228600"/>
            <a:ext cx="8229600" cy="1143000"/>
          </a:xfrm>
        </p:spPr>
        <p:txBody>
          <a:bodyPr/>
          <a:lstStyle/>
          <a:p>
            <a:r>
              <a:rPr lang="en-US" dirty="0" smtClean="0"/>
              <a:t>Technologies in Use</a:t>
            </a:r>
          </a:p>
        </p:txBody>
      </p:sp>
      <p:pic>
        <p:nvPicPr>
          <p:cNvPr id="1026" name="Picture 2" descr="E:\Photos\1 bag system\DSC07149.JPG"/>
          <p:cNvPicPr>
            <a:picLocks noChangeAspect="1" noChangeArrowheads="1"/>
          </p:cNvPicPr>
          <p:nvPr/>
        </p:nvPicPr>
        <p:blipFill>
          <a:blip r:embed="rId6" cstate="screen"/>
          <a:srcRect/>
          <a:stretch>
            <a:fillRect/>
          </a:stretch>
        </p:blipFill>
        <p:spPr bwMode="auto">
          <a:xfrm>
            <a:off x="2362200" y="4514850"/>
            <a:ext cx="3124200" cy="2343150"/>
          </a:xfrm>
          <a:prstGeom prst="rect">
            <a:avLst/>
          </a:prstGeom>
          <a:noFill/>
        </p:spPr>
      </p:pic>
      <p:pic>
        <p:nvPicPr>
          <p:cNvPr id="1027" name="Picture 3" descr="E:\Photos\plastic pond\DSC02375.JPG"/>
          <p:cNvPicPr>
            <a:picLocks noChangeAspect="1" noChangeArrowheads="1"/>
          </p:cNvPicPr>
          <p:nvPr/>
        </p:nvPicPr>
        <p:blipFill>
          <a:blip r:embed="rId7" cstate="screen"/>
          <a:srcRect/>
          <a:stretch>
            <a:fillRect/>
          </a:stretch>
        </p:blipFill>
        <p:spPr bwMode="auto">
          <a:xfrm>
            <a:off x="0" y="3352800"/>
            <a:ext cx="2895600" cy="2171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amond(in)">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diamond(in)">
                                      <p:cBhvr>
                                        <p:cTn id="12" dur="20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diamond(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diamond(in)">
                                      <p:cBhvr>
                                        <p:cTn id="22"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Water Demand used for design purpose</a:t>
            </a:r>
            <a:endParaRPr lang="en-US" dirty="0"/>
          </a:p>
        </p:txBody>
      </p:sp>
      <p:graphicFrame>
        <p:nvGraphicFramePr>
          <p:cNvPr id="3" name="Table 2"/>
          <p:cNvGraphicFramePr>
            <a:graphicFrameLocks noGrp="1"/>
          </p:cNvGraphicFramePr>
          <p:nvPr/>
        </p:nvGraphicFramePr>
        <p:xfrm>
          <a:off x="228601" y="1600200"/>
          <a:ext cx="8762993" cy="4988098"/>
        </p:xfrm>
        <a:graphic>
          <a:graphicData uri="http://schemas.openxmlformats.org/drawingml/2006/table">
            <a:tbl>
              <a:tblPr/>
              <a:tblGrid>
                <a:gridCol w="2382917"/>
                <a:gridCol w="837673"/>
                <a:gridCol w="898769"/>
                <a:gridCol w="1273256"/>
                <a:gridCol w="987461"/>
                <a:gridCol w="1229895"/>
                <a:gridCol w="1153022"/>
              </a:tblGrid>
              <a:tr h="1163926">
                <a:tc>
                  <a:txBody>
                    <a:bodyPr/>
                    <a:lstStyle/>
                    <a:p>
                      <a:pPr marL="0" marR="0">
                        <a:lnSpc>
                          <a:spcPct val="115000"/>
                        </a:lnSpc>
                        <a:spcBef>
                          <a:spcPts val="0"/>
                        </a:spcBef>
                        <a:spcAft>
                          <a:spcPts val="0"/>
                        </a:spcAft>
                      </a:pPr>
                      <a:r>
                        <a:rPr lang="en-GB" sz="1800" b="1" dirty="0">
                          <a:latin typeface="Arial"/>
                          <a:ea typeface="Calibri"/>
                          <a:cs typeface="Times New Roman"/>
                        </a:rPr>
                        <a:t>Information about the water use (current and future)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marL="0" marR="0" algn="ctr">
                        <a:lnSpc>
                          <a:spcPct val="115000"/>
                        </a:lnSpc>
                        <a:spcBef>
                          <a:spcPts val="0"/>
                        </a:spcBef>
                        <a:spcAft>
                          <a:spcPts val="0"/>
                        </a:spcAft>
                      </a:pPr>
                      <a:r>
                        <a:rPr lang="en-GB" sz="1800" b="1" dirty="0">
                          <a:latin typeface="Arial"/>
                          <a:ea typeface="Calibri"/>
                          <a:cs typeface="Times New Roman"/>
                        </a:rPr>
                        <a:t>Drinking</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a:txBody>
                    <a:bodyPr/>
                    <a:lstStyle/>
                    <a:p>
                      <a:pPr marL="0" marR="0" algn="ctr">
                        <a:lnSpc>
                          <a:spcPct val="115000"/>
                        </a:lnSpc>
                        <a:spcBef>
                          <a:spcPts val="0"/>
                        </a:spcBef>
                        <a:spcAft>
                          <a:spcPts val="0"/>
                        </a:spcAft>
                      </a:pPr>
                      <a:r>
                        <a:rPr lang="en-GB" sz="1800" b="1" dirty="0">
                          <a:latin typeface="Arial"/>
                          <a:ea typeface="Calibri"/>
                          <a:cs typeface="Times New Roman"/>
                        </a:rPr>
                        <a:t>Other domestic uses</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b="1" dirty="0" smtClean="0">
                          <a:latin typeface="Arial"/>
                          <a:ea typeface="Calibri"/>
                          <a:cs typeface="Times New Roman"/>
                        </a:rPr>
                        <a:t>Lives-</a:t>
                      </a:r>
                    </a:p>
                    <a:p>
                      <a:pPr marL="0" marR="0" algn="ctr">
                        <a:lnSpc>
                          <a:spcPct val="115000"/>
                        </a:lnSpc>
                        <a:spcBef>
                          <a:spcPts val="0"/>
                        </a:spcBef>
                        <a:spcAft>
                          <a:spcPts val="0"/>
                        </a:spcAft>
                      </a:pPr>
                      <a:r>
                        <a:rPr lang="en-GB" sz="1800" b="1" dirty="0" err="1" smtClean="0">
                          <a:latin typeface="Arial"/>
                          <a:ea typeface="Calibri"/>
                          <a:cs typeface="Times New Roman"/>
                        </a:rPr>
                        <a:t>tock</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b="1" dirty="0">
                          <a:latin typeface="Arial"/>
                          <a:ea typeface="Calibri"/>
                          <a:cs typeface="Times New Roman"/>
                        </a:rPr>
                        <a:t>Irrigation</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b="1" dirty="0">
                          <a:latin typeface="Arial"/>
                          <a:ea typeface="Calibri"/>
                          <a:cs typeface="Times New Roman"/>
                        </a:rPr>
                        <a:t>Biogas</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767438">
                <a:tc>
                  <a:txBody>
                    <a:bodyPr/>
                    <a:lstStyle/>
                    <a:p>
                      <a:pPr marL="0" marR="0">
                        <a:lnSpc>
                          <a:spcPct val="115000"/>
                        </a:lnSpc>
                        <a:spcBef>
                          <a:spcPts val="0"/>
                        </a:spcBef>
                        <a:spcAft>
                          <a:spcPts val="0"/>
                        </a:spcAft>
                      </a:pPr>
                      <a:r>
                        <a:rPr lang="en-GB" sz="1800" b="1"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b="1" dirty="0" smtClean="0">
                          <a:latin typeface="Arial"/>
                          <a:ea typeface="Calibri"/>
                          <a:cs typeface="Times New Roman"/>
                        </a:rPr>
                        <a:t>HH</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b="1" dirty="0">
                          <a:latin typeface="Arial"/>
                          <a:ea typeface="Calibri"/>
                          <a:cs typeface="Times New Roman"/>
                        </a:rPr>
                        <a:t>com</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b="1" dirty="0" err="1" smtClean="0">
                          <a:latin typeface="Arial"/>
                          <a:ea typeface="Calibri"/>
                          <a:cs typeface="Times New Roman"/>
                        </a:rPr>
                        <a:t>hh</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b="1" dirty="0" err="1">
                          <a:latin typeface="Arial"/>
                          <a:ea typeface="Calibri"/>
                          <a:cs typeface="Times New Roman"/>
                        </a:rPr>
                        <a:t>hh</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b="1" dirty="0" err="1">
                          <a:latin typeface="Arial"/>
                          <a:ea typeface="Calibri"/>
                          <a:cs typeface="Times New Roman"/>
                        </a:rPr>
                        <a:t>hh</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b="1" dirty="0" err="1">
                          <a:latin typeface="Arial"/>
                          <a:ea typeface="Calibri"/>
                          <a:cs typeface="Times New Roman"/>
                        </a:rPr>
                        <a:t>hh</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767438">
                <a:tc>
                  <a:txBody>
                    <a:bodyPr/>
                    <a:lstStyle/>
                    <a:p>
                      <a:pPr marL="0" marR="0">
                        <a:lnSpc>
                          <a:spcPct val="115000"/>
                        </a:lnSpc>
                        <a:spcBef>
                          <a:spcPts val="0"/>
                        </a:spcBef>
                        <a:spcAft>
                          <a:spcPts val="0"/>
                        </a:spcAft>
                      </a:pPr>
                      <a:r>
                        <a:rPr lang="en-GB" sz="1800" dirty="0" smtClean="0">
                          <a:latin typeface="Arial"/>
                          <a:ea typeface="Calibri"/>
                          <a:cs typeface="Times New Roman"/>
                        </a:rPr>
                        <a:t>Average Water demand per </a:t>
                      </a:r>
                      <a:r>
                        <a:rPr lang="en-GB" sz="1800" dirty="0">
                          <a:latin typeface="Arial"/>
                          <a:ea typeface="Calibri"/>
                          <a:cs typeface="Times New Roman"/>
                        </a:rPr>
                        <a:t>person </a:t>
                      </a:r>
                      <a:r>
                        <a:rPr lang="en-GB" sz="1800" dirty="0" smtClean="0">
                          <a:latin typeface="Arial"/>
                          <a:ea typeface="Calibri"/>
                          <a:cs typeface="Times New Roman"/>
                        </a:rPr>
                        <a:t>- </a:t>
                      </a:r>
                      <a:r>
                        <a:rPr lang="en-GB" sz="1800" dirty="0">
                          <a:latin typeface="Arial"/>
                          <a:ea typeface="Calibri"/>
                          <a:cs typeface="Times New Roman"/>
                        </a:rPr>
                        <a:t>dry season.</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0-1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0-1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1-3</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3-10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0-1</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3-10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767438">
                <a:tc>
                  <a:txBody>
                    <a:bodyPr/>
                    <a:lstStyle/>
                    <a:p>
                      <a:pPr marL="0" marR="0">
                        <a:lnSpc>
                          <a:spcPct val="115000"/>
                        </a:lnSpc>
                        <a:spcBef>
                          <a:spcPts val="0"/>
                        </a:spcBef>
                        <a:spcAft>
                          <a:spcPts val="0"/>
                        </a:spcAft>
                      </a:pPr>
                      <a:r>
                        <a:rPr lang="en-GB" sz="1800" dirty="0" smtClean="0">
                          <a:latin typeface="Arial"/>
                          <a:ea typeface="Calibri"/>
                          <a:cs typeface="Times New Roman"/>
                        </a:rPr>
                        <a:t>Average water per </a:t>
                      </a:r>
                      <a:r>
                        <a:rPr lang="en-GB" sz="1800" dirty="0">
                          <a:latin typeface="Arial"/>
                          <a:ea typeface="Calibri"/>
                          <a:cs typeface="Times New Roman"/>
                        </a:rPr>
                        <a:t>person </a:t>
                      </a:r>
                      <a:r>
                        <a:rPr lang="en-GB" sz="1800" dirty="0" smtClean="0">
                          <a:latin typeface="Arial"/>
                          <a:ea typeface="Calibri"/>
                          <a:cs typeface="Times New Roman"/>
                        </a:rPr>
                        <a:t>- rainy </a:t>
                      </a:r>
                      <a:r>
                        <a:rPr lang="en-GB" sz="1800" dirty="0">
                          <a:latin typeface="Arial"/>
                          <a:ea typeface="Calibri"/>
                          <a:cs typeface="Times New Roman"/>
                        </a:rPr>
                        <a:t>season.</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a:latin typeface="Arial"/>
                          <a:ea typeface="Calibri"/>
                          <a:cs typeface="Times New Roman"/>
                        </a:rPr>
                        <a:t>1-3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a:latin typeface="Arial"/>
                          <a:ea typeface="Calibri"/>
                          <a:cs typeface="Times New Roman"/>
                        </a:rPr>
                        <a:t>1-3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10-30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3-10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3-10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10-30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163926">
                <a:tc>
                  <a:txBody>
                    <a:bodyPr/>
                    <a:lstStyle/>
                    <a:p>
                      <a:pPr marL="0" marR="0">
                        <a:lnSpc>
                          <a:spcPct val="115000"/>
                        </a:lnSpc>
                        <a:spcBef>
                          <a:spcPts val="0"/>
                        </a:spcBef>
                        <a:spcAft>
                          <a:spcPts val="0"/>
                        </a:spcAft>
                      </a:pPr>
                      <a:r>
                        <a:rPr lang="en-GB" sz="1800" b="1" dirty="0" smtClean="0">
                          <a:latin typeface="Arial"/>
                          <a:ea typeface="Calibri"/>
                          <a:cs typeface="Times New Roman"/>
                        </a:rPr>
                        <a:t>Extra water for </a:t>
                      </a:r>
                      <a:r>
                        <a:rPr lang="en-GB" sz="1800" dirty="0" smtClean="0">
                          <a:latin typeface="Arial"/>
                          <a:ea typeface="Calibri"/>
                          <a:cs typeface="Times New Roman"/>
                        </a:rPr>
                        <a:t>each </a:t>
                      </a:r>
                      <a:r>
                        <a:rPr lang="en-GB" sz="1800" dirty="0">
                          <a:latin typeface="Arial"/>
                          <a:ea typeface="Calibri"/>
                          <a:cs typeface="Times New Roman"/>
                        </a:rPr>
                        <a:t>activity (average litres per person per day)?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1-3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1-3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10-30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10-30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10-30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0"/>
                        </a:spcBef>
                        <a:spcAft>
                          <a:spcPts val="0"/>
                        </a:spcAft>
                      </a:pPr>
                      <a:r>
                        <a:rPr lang="en-GB" sz="1800" dirty="0">
                          <a:latin typeface="Arial"/>
                          <a:ea typeface="Calibri"/>
                          <a:cs typeface="Times New Roman"/>
                        </a:rPr>
                        <a:t>10-30</a:t>
                      </a:r>
                      <a:endParaRPr lang="en-US" sz="1800" dirty="0">
                        <a:latin typeface="Calibri"/>
                        <a:ea typeface="Calibri"/>
                        <a:cs typeface="Times New Roman"/>
                      </a:endParaRPr>
                    </a:p>
                    <a:p>
                      <a:pPr marL="0" marR="0" algn="ctr">
                        <a:lnSpc>
                          <a:spcPct val="115000"/>
                        </a:lnSpc>
                        <a:spcBef>
                          <a:spcPts val="0"/>
                        </a:spcBef>
                        <a:spcAft>
                          <a:spcPts val="0"/>
                        </a:spcAft>
                      </a:pPr>
                      <a:r>
                        <a:rPr lang="en-GB" sz="1800" dirty="0">
                          <a:latin typeface="Arial"/>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Details</a:t>
            </a:r>
            <a:endParaRPr lang="en-US" dirty="0"/>
          </a:p>
        </p:txBody>
      </p:sp>
      <p:graphicFrame>
        <p:nvGraphicFramePr>
          <p:cNvPr id="4" name="Content Placeholder 3"/>
          <p:cNvGraphicFramePr>
            <a:graphicFrameLocks noGrp="1"/>
          </p:cNvGraphicFramePr>
          <p:nvPr>
            <p:ph idx="1"/>
          </p:nvPr>
        </p:nvGraphicFramePr>
        <p:xfrm>
          <a:off x="-1" y="1270001"/>
          <a:ext cx="9144001" cy="5424738"/>
        </p:xfrm>
        <a:graphic>
          <a:graphicData uri="http://schemas.openxmlformats.org/drawingml/2006/table">
            <a:tbl>
              <a:tblPr firstRow="1" bandRow="1">
                <a:tableStyleId>{5C22544A-7EE6-4342-B048-85BDC9FD1C3A}</a:tableStyleId>
              </a:tblPr>
              <a:tblGrid>
                <a:gridCol w="1965533"/>
                <a:gridCol w="2050991"/>
                <a:gridCol w="1709159"/>
                <a:gridCol w="2050991"/>
                <a:gridCol w="1367327"/>
              </a:tblGrid>
              <a:tr h="352374">
                <a:tc>
                  <a:txBody>
                    <a:bodyPr/>
                    <a:lstStyle/>
                    <a:p>
                      <a:r>
                        <a:rPr lang="en-US" dirty="0" smtClean="0"/>
                        <a:t>Systems</a:t>
                      </a:r>
                      <a:r>
                        <a:rPr lang="en-US" baseline="0" dirty="0" smtClean="0"/>
                        <a:t> used</a:t>
                      </a:r>
                      <a:endParaRPr lang="en-US" dirty="0"/>
                    </a:p>
                  </a:txBody>
                  <a:tcPr/>
                </a:tc>
                <a:tc>
                  <a:txBody>
                    <a:bodyPr/>
                    <a:lstStyle/>
                    <a:p>
                      <a:r>
                        <a:rPr lang="en-US" dirty="0" smtClean="0"/>
                        <a:t>Purpose</a:t>
                      </a:r>
                      <a:endParaRPr lang="en-US" dirty="0"/>
                    </a:p>
                  </a:txBody>
                  <a:tcPr/>
                </a:tc>
                <a:tc>
                  <a:txBody>
                    <a:bodyPr/>
                    <a:lstStyle/>
                    <a:p>
                      <a:r>
                        <a:rPr lang="en-US" dirty="0" smtClean="0"/>
                        <a:t>Capacity</a:t>
                      </a:r>
                      <a:endParaRPr lang="en-US" dirty="0"/>
                    </a:p>
                  </a:txBody>
                  <a:tcPr/>
                </a:tc>
                <a:tc>
                  <a:txBody>
                    <a:bodyPr/>
                    <a:lstStyle/>
                    <a:p>
                      <a:r>
                        <a:rPr lang="en-US" dirty="0" smtClean="0"/>
                        <a:t>Users</a:t>
                      </a:r>
                      <a:endParaRPr lang="en-US" dirty="0"/>
                    </a:p>
                  </a:txBody>
                  <a:tcPr/>
                </a:tc>
                <a:tc>
                  <a:txBody>
                    <a:bodyPr/>
                    <a:lstStyle/>
                    <a:p>
                      <a:r>
                        <a:rPr lang="en-US" dirty="0" smtClean="0"/>
                        <a:t>Cost</a:t>
                      </a:r>
                      <a:endParaRPr lang="en-US" dirty="0"/>
                    </a:p>
                  </a:txBody>
                  <a:tcPr/>
                </a:tc>
              </a:tr>
              <a:tr h="616654">
                <a:tc>
                  <a:txBody>
                    <a:bodyPr/>
                    <a:lstStyle/>
                    <a:p>
                      <a:r>
                        <a:rPr lang="en-US" dirty="0" smtClean="0"/>
                        <a:t>Ferrocement</a:t>
                      </a:r>
                      <a:endParaRPr lang="en-US" dirty="0"/>
                    </a:p>
                  </a:txBody>
                  <a:tcPr/>
                </a:tc>
                <a:tc>
                  <a:txBody>
                    <a:bodyPr/>
                    <a:lstStyle/>
                    <a:p>
                      <a:r>
                        <a:rPr lang="en-US" dirty="0" smtClean="0"/>
                        <a:t>Drinking, Micro irrigation</a:t>
                      </a:r>
                      <a:endParaRPr lang="en-US" dirty="0"/>
                    </a:p>
                  </a:txBody>
                  <a:tcPr/>
                </a:tc>
                <a:tc>
                  <a:txBody>
                    <a:bodyPr/>
                    <a:lstStyle/>
                    <a:p>
                      <a:r>
                        <a:rPr lang="en-US" dirty="0" smtClean="0"/>
                        <a:t>1 – 6.5  m</a:t>
                      </a:r>
                      <a:r>
                        <a:rPr lang="en-US" baseline="30000" dirty="0" smtClean="0"/>
                        <a:t>3</a:t>
                      </a:r>
                      <a:endParaRPr lang="en-US" baseline="30000" dirty="0"/>
                    </a:p>
                  </a:txBody>
                  <a:tcPr/>
                </a:tc>
                <a:tc>
                  <a:txBody>
                    <a:bodyPr/>
                    <a:lstStyle/>
                    <a:p>
                      <a:r>
                        <a:rPr lang="en-US" dirty="0" smtClean="0"/>
                        <a:t>Household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Rs 9/l</a:t>
                      </a:r>
                      <a:endParaRPr lang="en-US" baseline="30000" dirty="0" smtClean="0"/>
                    </a:p>
                    <a:p>
                      <a:endParaRPr lang="en-US" dirty="0"/>
                    </a:p>
                  </a:txBody>
                  <a:tcPr/>
                </a:tc>
              </a:tr>
              <a:tr h="880934">
                <a:tc>
                  <a:txBody>
                    <a:bodyPr/>
                    <a:lstStyle/>
                    <a:p>
                      <a:r>
                        <a:rPr lang="en-US" dirty="0" smtClean="0"/>
                        <a:t>Brick Masonry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Drinking, Micro irrigation, operating biogas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 – 20  m</a:t>
                      </a:r>
                      <a:r>
                        <a:rPr lang="en-US" baseline="30000" dirty="0" smtClean="0"/>
                        <a:t>3</a:t>
                      </a:r>
                    </a:p>
                    <a:p>
                      <a:endParaRPr lang="en-US" dirty="0"/>
                    </a:p>
                  </a:txBody>
                  <a:tcPr/>
                </a:tc>
                <a:tc>
                  <a:txBody>
                    <a:bodyPr/>
                    <a:lstStyle/>
                    <a:p>
                      <a:r>
                        <a:rPr lang="en-US" dirty="0" smtClean="0"/>
                        <a:t>Household and community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Rs 8.5/l</a:t>
                      </a:r>
                      <a:endParaRPr lang="en-US" baseline="30000" dirty="0" smtClean="0"/>
                    </a:p>
                    <a:p>
                      <a:endParaRPr lang="en-US" dirty="0"/>
                    </a:p>
                  </a:txBody>
                  <a:tcPr/>
                </a:tc>
              </a:tr>
              <a:tr h="910073">
                <a:tc>
                  <a:txBody>
                    <a:bodyPr/>
                    <a:lstStyle/>
                    <a:p>
                      <a:r>
                        <a:rPr lang="en-US" dirty="0" smtClean="0"/>
                        <a:t>Cement Concrete Reinforced systems</a:t>
                      </a:r>
                      <a:endParaRPr lang="en-US" dirty="0"/>
                    </a:p>
                  </a:txBody>
                  <a:tcPr/>
                </a:tc>
                <a:tc>
                  <a:txBody>
                    <a:bodyPr/>
                    <a:lstStyle/>
                    <a:p>
                      <a:r>
                        <a:rPr lang="en-US" dirty="0" smtClean="0"/>
                        <a:t>Drinking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 – 100  m</a:t>
                      </a:r>
                      <a:r>
                        <a:rPr lang="en-US" baseline="30000" dirty="0" smtClean="0"/>
                        <a:t>3</a:t>
                      </a:r>
                    </a:p>
                    <a:p>
                      <a:endParaRPr lang="en-US" dirty="0"/>
                    </a:p>
                  </a:txBody>
                  <a:tcPr/>
                </a:tc>
                <a:tc>
                  <a:txBody>
                    <a:bodyPr/>
                    <a:lstStyle/>
                    <a:p>
                      <a:r>
                        <a:rPr lang="en-US" dirty="0" smtClean="0"/>
                        <a:t>Community and Institutions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Rs 11/l</a:t>
                      </a:r>
                      <a:endParaRPr lang="en-US" baseline="30000" dirty="0" smtClean="0"/>
                    </a:p>
                    <a:p>
                      <a:endParaRPr lang="en-US" dirty="0"/>
                    </a:p>
                  </a:txBody>
                  <a:tcPr/>
                </a:tc>
              </a:tr>
              <a:tr h="616654">
                <a:tc>
                  <a:txBody>
                    <a:bodyPr/>
                    <a:lstStyle/>
                    <a:p>
                      <a:r>
                        <a:rPr lang="en-US" dirty="0" smtClean="0"/>
                        <a:t>One Bag Cement</a:t>
                      </a:r>
                      <a:r>
                        <a:rPr lang="en-US" baseline="0" dirty="0" smtClean="0"/>
                        <a:t> Systems</a:t>
                      </a:r>
                      <a:endParaRPr lang="en-US" dirty="0"/>
                    </a:p>
                  </a:txBody>
                  <a:tcPr/>
                </a:tc>
                <a:tc>
                  <a:txBody>
                    <a:bodyPr/>
                    <a:lstStyle/>
                    <a:p>
                      <a:r>
                        <a:rPr lang="en-US" dirty="0" smtClean="0"/>
                        <a:t>Micro Irrigation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 3m</a:t>
                      </a:r>
                      <a:r>
                        <a:rPr lang="en-US" baseline="30000" dirty="0" smtClean="0"/>
                        <a:t>3</a:t>
                      </a:r>
                    </a:p>
                    <a:p>
                      <a:endParaRPr lang="en-US" dirty="0"/>
                    </a:p>
                  </a:txBody>
                  <a:tcPr/>
                </a:tc>
                <a:tc>
                  <a:txBody>
                    <a:bodyPr/>
                    <a:lstStyle/>
                    <a:p>
                      <a:r>
                        <a:rPr lang="en-US" dirty="0" smtClean="0"/>
                        <a:t>Household</a:t>
                      </a:r>
                      <a:endParaRPr lang="en-US" dirty="0"/>
                    </a:p>
                  </a:txBody>
                  <a:tcPr/>
                </a:tc>
                <a:tc>
                  <a:txBody>
                    <a:bodyPr/>
                    <a:lstStyle/>
                    <a:p>
                      <a:r>
                        <a:rPr lang="en-US" dirty="0" smtClean="0"/>
                        <a:t>Rs</a:t>
                      </a:r>
                      <a:r>
                        <a:rPr lang="en-US" baseline="0" dirty="0" smtClean="0"/>
                        <a:t> 3/l</a:t>
                      </a:r>
                      <a:endParaRPr lang="en-US" dirty="0"/>
                    </a:p>
                  </a:txBody>
                  <a:tcPr/>
                </a:tc>
              </a:tr>
              <a:tr h="1145214">
                <a:tc>
                  <a:txBody>
                    <a:bodyPr/>
                    <a:lstStyle/>
                    <a:p>
                      <a:r>
                        <a:rPr lang="en-US" dirty="0" smtClean="0"/>
                        <a:t>Plastic Ponds</a:t>
                      </a:r>
                    </a:p>
                    <a:p>
                      <a:r>
                        <a:rPr lang="en-US" sz="1800" kern="1200" dirty="0" err="1" smtClean="0">
                          <a:solidFill>
                            <a:schemeClr val="dk1"/>
                          </a:solidFill>
                          <a:latin typeface="+mn-lt"/>
                          <a:ea typeface="+mn-ea"/>
                          <a:cs typeface="+mn-cs"/>
                        </a:rPr>
                        <a:t>Silpoulin</a:t>
                      </a:r>
                      <a:r>
                        <a:rPr lang="en-US" sz="1800" kern="1200" dirty="0" smtClean="0">
                          <a:solidFill>
                            <a:schemeClr val="dk1"/>
                          </a:solidFill>
                          <a:latin typeface="+mn-lt"/>
                          <a:ea typeface="+mn-ea"/>
                          <a:cs typeface="+mn-cs"/>
                        </a:rPr>
                        <a:t>, 150 GSM, IS 14611-1998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 Irrigation, livestock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 – 72  m</a:t>
                      </a:r>
                      <a:r>
                        <a:rPr lang="en-US" baseline="30000" dirty="0" smtClean="0"/>
                        <a:t>3</a:t>
                      </a:r>
                    </a:p>
                    <a:p>
                      <a:endParaRPr lang="en-US" dirty="0"/>
                    </a:p>
                  </a:txBody>
                  <a:tcPr/>
                </a:tc>
                <a:tc>
                  <a:txBody>
                    <a:bodyPr/>
                    <a:lstStyle/>
                    <a:p>
                      <a:r>
                        <a:rPr lang="en-US" dirty="0" smtClean="0"/>
                        <a:t>Household Community</a:t>
                      </a:r>
                      <a:endParaRPr lang="en-US" dirty="0"/>
                    </a:p>
                  </a:txBody>
                  <a:tcPr/>
                </a:tc>
                <a:tc>
                  <a:txBody>
                    <a:bodyPr/>
                    <a:lstStyle/>
                    <a:p>
                      <a:r>
                        <a:rPr lang="en-US" dirty="0" smtClean="0"/>
                        <a:t>Rs</a:t>
                      </a:r>
                      <a:r>
                        <a:rPr lang="en-US" baseline="0" dirty="0" smtClean="0"/>
                        <a:t>  0.2 to .75 /l</a:t>
                      </a:r>
                    </a:p>
                    <a:p>
                      <a:endParaRPr lang="en-US" dirty="0"/>
                    </a:p>
                  </a:txBody>
                  <a:tcPr/>
                </a:tc>
              </a:tr>
              <a:tr h="761298">
                <a:tc>
                  <a:txBody>
                    <a:bodyPr/>
                    <a:lstStyle/>
                    <a:p>
                      <a:r>
                        <a:rPr lang="en-US" dirty="0" smtClean="0"/>
                        <a:t>Plastic Containers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Drinking, Micro Irrigation,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 4m</a:t>
                      </a:r>
                      <a:r>
                        <a:rPr lang="en-US" baseline="30000" dirty="0" smtClean="0"/>
                        <a:t>3</a:t>
                      </a:r>
                    </a:p>
                    <a:p>
                      <a:endParaRPr lang="en-US" dirty="0"/>
                    </a:p>
                  </a:txBody>
                  <a:tcPr/>
                </a:tc>
                <a:tc>
                  <a:txBody>
                    <a:bodyPr/>
                    <a:lstStyle/>
                    <a:p>
                      <a:r>
                        <a:rPr lang="en-US" dirty="0" smtClean="0"/>
                        <a:t>Household Institutions</a:t>
                      </a:r>
                      <a:endParaRPr lang="en-US" dirty="0"/>
                    </a:p>
                  </a:txBody>
                  <a:tcPr/>
                </a:tc>
                <a:tc>
                  <a:txBody>
                    <a:bodyPr/>
                    <a:lstStyle/>
                    <a:p>
                      <a:r>
                        <a:rPr lang="en-US" dirty="0" smtClean="0"/>
                        <a:t>Rs 15/l</a:t>
                      </a:r>
                      <a:endParaRPr lang="en-US" baseline="30000"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Partnership in the RWH Program</a:t>
            </a:r>
            <a:endParaRPr lang="en-US" dirty="0"/>
          </a:p>
        </p:txBody>
      </p:sp>
      <p:sp>
        <p:nvSpPr>
          <p:cNvPr id="30723" name="_s1118"/>
          <p:cNvSpPr>
            <a:spLocks noChangeArrowheads="1"/>
          </p:cNvSpPr>
          <p:nvPr/>
        </p:nvSpPr>
        <p:spPr bwMode="auto">
          <a:xfrm>
            <a:off x="3733454" y="3429255"/>
            <a:ext cx="1828627" cy="1600080"/>
          </a:xfrm>
          <a:prstGeom prst="pentagon">
            <a:avLst/>
          </a:prstGeom>
          <a:noFill/>
          <a:ln w="28575">
            <a:solidFill>
              <a:srgbClr val="4C6D8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BSPN-RHCC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RWWH  Funded by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RAIN </a:t>
            </a:r>
            <a:r>
              <a:rPr kumimoji="0" lang="en-US" sz="1600" b="0" i="0" u="none" strike="noStrike" cap="none" normalizeH="0" baseline="0" dirty="0" smtClean="0">
                <a:ln>
                  <a:noFill/>
                </a:ln>
                <a:solidFill>
                  <a:schemeClr val="tx1"/>
                </a:solidFill>
                <a:effectLst/>
                <a:latin typeface="Calibri" pitchFamily="34" charset="0"/>
                <a:cs typeface="Arial" pitchFamily="34" charset="0"/>
              </a:rPr>
              <a:t>Foundation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_s1118"/>
          <p:cNvSpPr>
            <a:spLocks noChangeArrowheads="1"/>
          </p:cNvSpPr>
          <p:nvPr/>
        </p:nvSpPr>
        <p:spPr bwMode="auto">
          <a:xfrm>
            <a:off x="5715000" y="3119681"/>
            <a:ext cx="1328467" cy="1379348"/>
          </a:xfrm>
          <a:prstGeom prst="ellipse">
            <a:avLst/>
          </a:prstGeom>
          <a:noFill/>
          <a:ln w="28575">
            <a:solidFill>
              <a:srgbClr val="4C6D8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RWHS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Users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5" name="_s1118"/>
          <p:cNvSpPr>
            <a:spLocks noChangeArrowheads="1"/>
          </p:cNvSpPr>
          <p:nvPr/>
        </p:nvSpPr>
        <p:spPr bwMode="auto">
          <a:xfrm>
            <a:off x="3886200" y="1676400"/>
            <a:ext cx="1590802" cy="1524000"/>
          </a:xfrm>
          <a:prstGeom prst="ellipse">
            <a:avLst/>
          </a:prstGeom>
          <a:noFill/>
          <a:ln w="28575">
            <a:solidFill>
              <a:srgbClr val="4C6D8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National and Local Government </a:t>
            </a:r>
            <a:r>
              <a:rPr kumimoji="0" lang="en-US" sz="1600" b="0" i="0" u="none" strike="noStrike" cap="none" normalizeH="0" baseline="0" dirty="0" err="1" smtClean="0">
                <a:ln>
                  <a:noFill/>
                </a:ln>
                <a:solidFill>
                  <a:schemeClr val="tx1"/>
                </a:solidFill>
                <a:effectLst/>
                <a:latin typeface="Arial Narrow" pitchFamily="34" charset="0"/>
                <a:cs typeface="Arial" pitchFamily="34" charset="0"/>
              </a:rPr>
              <a:t>Organisations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6" name="_s1118"/>
          <p:cNvSpPr>
            <a:spLocks noChangeArrowheads="1"/>
          </p:cNvSpPr>
          <p:nvPr/>
        </p:nvSpPr>
        <p:spPr bwMode="auto">
          <a:xfrm>
            <a:off x="2319685" y="2743200"/>
            <a:ext cx="1490315" cy="1490217"/>
          </a:xfrm>
          <a:prstGeom prst="ellipse">
            <a:avLst/>
          </a:prstGeom>
          <a:noFill/>
          <a:ln w="28575">
            <a:solidFill>
              <a:srgbClr val="4C6D8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Non-Government </a:t>
            </a:r>
            <a:r>
              <a:rPr kumimoji="0" lang="en-US" sz="1600" b="0" i="0" u="none" strike="noStrike" cap="none" normalizeH="0" baseline="0" dirty="0" err="1" smtClean="0">
                <a:ln>
                  <a:noFill/>
                </a:ln>
                <a:solidFill>
                  <a:schemeClr val="tx1"/>
                </a:solidFill>
                <a:effectLst/>
                <a:latin typeface="Arial Narrow" pitchFamily="34" charset="0"/>
                <a:cs typeface="Arial" pitchFamily="34" charset="0"/>
              </a:rPr>
              <a:t>Organisations</a:t>
            </a:r>
            <a:endParaRPr kumimoji="0" lang="en-US" sz="16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7" name="_s1118"/>
          <p:cNvSpPr>
            <a:spLocks noChangeArrowheads="1"/>
          </p:cNvSpPr>
          <p:nvPr/>
        </p:nvSpPr>
        <p:spPr bwMode="auto">
          <a:xfrm>
            <a:off x="5257800" y="5097652"/>
            <a:ext cx="1328467" cy="1379348"/>
          </a:xfrm>
          <a:prstGeom prst="ellipse">
            <a:avLst/>
          </a:prstGeom>
          <a:noFill/>
          <a:ln w="28575">
            <a:solidFill>
              <a:srgbClr val="4C6D8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Micro Financing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Institutes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8" name="_s1118"/>
          <p:cNvSpPr>
            <a:spLocks noChangeArrowheads="1"/>
          </p:cNvSpPr>
          <p:nvPr/>
        </p:nvSpPr>
        <p:spPr bwMode="auto">
          <a:xfrm>
            <a:off x="2710133" y="4792852"/>
            <a:ext cx="1328467" cy="1379348"/>
          </a:xfrm>
          <a:prstGeom prst="ellipse">
            <a:avLst/>
          </a:prstGeom>
          <a:noFill/>
          <a:ln w="28575">
            <a:solidFill>
              <a:srgbClr val="4C6D8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Private  Enterprises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9" name="AutoShape 9"/>
          <p:cNvSpPr>
            <a:spLocks noChangeArrowheads="1"/>
          </p:cNvSpPr>
          <p:nvPr/>
        </p:nvSpPr>
        <p:spPr bwMode="auto">
          <a:xfrm flipH="1">
            <a:off x="304799" y="2738665"/>
            <a:ext cx="2105350" cy="1274020"/>
          </a:xfrm>
          <a:prstGeom prst="leftArrowCallout">
            <a:avLst>
              <a:gd name="adj1" fmla="val 18639"/>
              <a:gd name="adj2" fmla="val 20759"/>
              <a:gd name="adj3" fmla="val 26816"/>
              <a:gd name="adj4" fmla="val 7471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Social mobilization, awareness and capacity building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0" name="AutoShape 10"/>
          <p:cNvSpPr>
            <a:spLocks noChangeArrowheads="1"/>
          </p:cNvSpPr>
          <p:nvPr/>
        </p:nvSpPr>
        <p:spPr bwMode="auto">
          <a:xfrm>
            <a:off x="5188550" y="1882117"/>
            <a:ext cx="2355250" cy="847209"/>
          </a:xfrm>
          <a:prstGeom prst="leftArrowCallout">
            <a:avLst>
              <a:gd name="adj1" fmla="val 22787"/>
              <a:gd name="adj2" fmla="val 23620"/>
              <a:gd name="adj3" fmla="val 39313"/>
              <a:gd name="adj4" fmla="val 7531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For Planning, Financial Support, Policy intervention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1" name="AutoShape 11"/>
          <p:cNvSpPr>
            <a:spLocks noChangeArrowheads="1"/>
          </p:cNvSpPr>
          <p:nvPr/>
        </p:nvSpPr>
        <p:spPr bwMode="auto">
          <a:xfrm rot="20422834">
            <a:off x="5436456" y="3862477"/>
            <a:ext cx="403127" cy="235387"/>
          </a:xfrm>
          <a:prstGeom prst="notchedRightArrow">
            <a:avLst>
              <a:gd name="adj1" fmla="val 50000"/>
              <a:gd name="adj2" fmla="val 44455"/>
            </a:avLst>
          </a:prstGeom>
          <a:solidFill>
            <a:srgbClr val="FFFF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sz="1100"/>
          </a:p>
        </p:txBody>
      </p:sp>
      <p:sp>
        <p:nvSpPr>
          <p:cNvPr id="30732" name="AutoShape 12"/>
          <p:cNvSpPr>
            <a:spLocks noChangeArrowheads="1"/>
          </p:cNvSpPr>
          <p:nvPr/>
        </p:nvSpPr>
        <p:spPr bwMode="auto">
          <a:xfrm rot="1821707" flipH="1">
            <a:off x="3487343" y="3841411"/>
            <a:ext cx="403127" cy="235387"/>
          </a:xfrm>
          <a:prstGeom prst="notchedRightArrow">
            <a:avLst>
              <a:gd name="adj1" fmla="val 50000"/>
              <a:gd name="adj2" fmla="val 44455"/>
            </a:avLst>
          </a:prstGeom>
          <a:solidFill>
            <a:srgbClr val="FFFF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sz="1100"/>
          </a:p>
        </p:txBody>
      </p:sp>
      <p:sp>
        <p:nvSpPr>
          <p:cNvPr id="30733" name="AutoShape 13"/>
          <p:cNvSpPr>
            <a:spLocks noChangeArrowheads="1"/>
          </p:cNvSpPr>
          <p:nvPr/>
        </p:nvSpPr>
        <p:spPr bwMode="auto">
          <a:xfrm rot="13307498" flipH="1">
            <a:off x="5208522" y="4981183"/>
            <a:ext cx="403127" cy="235387"/>
          </a:xfrm>
          <a:prstGeom prst="notchedRightArrow">
            <a:avLst>
              <a:gd name="adj1" fmla="val 50000"/>
              <a:gd name="adj2" fmla="val 44455"/>
            </a:avLst>
          </a:prstGeom>
          <a:solidFill>
            <a:srgbClr val="FFFF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sz="1100"/>
          </a:p>
        </p:txBody>
      </p:sp>
      <p:sp>
        <p:nvSpPr>
          <p:cNvPr id="30734" name="AutoShape 14"/>
          <p:cNvSpPr>
            <a:spLocks noChangeArrowheads="1"/>
          </p:cNvSpPr>
          <p:nvPr/>
        </p:nvSpPr>
        <p:spPr bwMode="auto">
          <a:xfrm rot="7914972">
            <a:off x="3748675" y="4989191"/>
            <a:ext cx="418567" cy="226704"/>
          </a:xfrm>
          <a:prstGeom prst="notchedRightArrow">
            <a:avLst>
              <a:gd name="adj1" fmla="val 50000"/>
              <a:gd name="adj2" fmla="val 44455"/>
            </a:avLst>
          </a:prstGeom>
          <a:solidFill>
            <a:srgbClr val="FFFF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sz="1100"/>
          </a:p>
        </p:txBody>
      </p:sp>
      <p:sp>
        <p:nvSpPr>
          <p:cNvPr id="30735" name="AutoShape 15"/>
          <p:cNvSpPr>
            <a:spLocks noChangeArrowheads="1"/>
          </p:cNvSpPr>
          <p:nvPr/>
        </p:nvSpPr>
        <p:spPr bwMode="auto">
          <a:xfrm rot="16200000">
            <a:off x="4477964" y="3143932"/>
            <a:ext cx="418567" cy="226704"/>
          </a:xfrm>
          <a:prstGeom prst="notchedRightArrow">
            <a:avLst>
              <a:gd name="adj1" fmla="val 50000"/>
              <a:gd name="adj2" fmla="val 44455"/>
            </a:avLst>
          </a:prstGeom>
          <a:solidFill>
            <a:srgbClr val="FFFF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sz="1100"/>
          </a:p>
        </p:txBody>
      </p:sp>
      <p:sp>
        <p:nvSpPr>
          <p:cNvPr id="30736" name="AutoShape 16"/>
          <p:cNvSpPr>
            <a:spLocks noChangeArrowheads="1"/>
          </p:cNvSpPr>
          <p:nvPr/>
        </p:nvSpPr>
        <p:spPr bwMode="auto">
          <a:xfrm>
            <a:off x="6603786" y="5486730"/>
            <a:ext cx="2006814" cy="914070"/>
          </a:xfrm>
          <a:prstGeom prst="leftArrowCallout">
            <a:avLst>
              <a:gd name="adj1" fmla="val 25852"/>
              <a:gd name="adj2" fmla="val 19741"/>
              <a:gd name="adj3" fmla="val 33972"/>
              <a:gd name="adj4" fmla="val 7336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Provision of loan for installation of the system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7" name="AutoShape 17"/>
          <p:cNvSpPr>
            <a:spLocks noChangeArrowheads="1"/>
          </p:cNvSpPr>
          <p:nvPr/>
        </p:nvSpPr>
        <p:spPr bwMode="auto">
          <a:xfrm>
            <a:off x="6832180" y="2959398"/>
            <a:ext cx="2159420" cy="1993918"/>
          </a:xfrm>
          <a:prstGeom prst="leftArrowCallout">
            <a:avLst>
              <a:gd name="adj1" fmla="val 12491"/>
              <a:gd name="adj2" fmla="val 12903"/>
              <a:gd name="adj3" fmla="val 20331"/>
              <a:gd name="adj4" fmla="val 7336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Operate, maintenance of system, monitor effectiveness of the system promote the product at local level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8" name="AutoShape 18"/>
          <p:cNvSpPr>
            <a:spLocks noChangeArrowheads="1"/>
          </p:cNvSpPr>
          <p:nvPr/>
        </p:nvSpPr>
        <p:spPr bwMode="auto">
          <a:xfrm flipH="1">
            <a:off x="76200" y="4419344"/>
            <a:ext cx="2599596" cy="2057655"/>
          </a:xfrm>
          <a:prstGeom prst="leftArrowCallout">
            <a:avLst>
              <a:gd name="adj1" fmla="val 9500"/>
              <a:gd name="adj2" fmla="val 11694"/>
              <a:gd name="adj3" fmla="val 19382"/>
              <a:gd name="adj4" fmla="val 8060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For RWHS construction/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Fabrication of accessories and installation; provide after sales service, develop local capacity to take over the task.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739</Words>
  <Application>Microsoft Office PowerPoint</Application>
  <PresentationFormat>On-screen Show (4:3)</PresentationFormat>
  <Paragraphs>227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Multiple Use Systems: Experiences from Nepal</vt:lpstr>
      <vt:lpstr>Presentation Layout</vt:lpstr>
      <vt:lpstr> Role of Rainwater Harvesting in Rural Nepal    </vt:lpstr>
      <vt:lpstr>Need is for ………</vt:lpstr>
      <vt:lpstr>About the RHCC</vt:lpstr>
      <vt:lpstr>Technologies in Use</vt:lpstr>
      <vt:lpstr>Water Demand used for design purpose</vt:lpstr>
      <vt:lpstr>Technical Details</vt:lpstr>
      <vt:lpstr>Partnership in the RWH Program</vt:lpstr>
      <vt:lpstr>Crucial Process in the Program</vt:lpstr>
      <vt:lpstr>Types of MUS systems implemented</vt:lpstr>
      <vt:lpstr>Use of RWH by Purpose and Frequency, 2009 (No. of HHs)</vt:lpstr>
      <vt:lpstr>Improving the Technology</vt:lpstr>
      <vt:lpstr>Activities and Achievements </vt:lpstr>
      <vt:lpstr>Impacts as experienced by the users</vt:lpstr>
      <vt:lpstr> The impact of the multi-use water system (MUS) </vt:lpstr>
      <vt:lpstr> The impact of the multi-use water system (MUS) </vt:lpstr>
      <vt:lpstr>Challenges</vt:lpstr>
      <vt:lpstr>So Lets strive for a change …..</vt:lpstr>
      <vt:lpstr>Way Forward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Use Systems: Experiences from Nepal</dc:title>
  <dc:creator>indira</dc:creator>
  <cp:lastModifiedBy>smits</cp:lastModifiedBy>
  <cp:revision>54</cp:revision>
  <dcterms:created xsi:type="dcterms:W3CDTF">2010-11-17T12:53:54Z</dcterms:created>
  <dcterms:modified xsi:type="dcterms:W3CDTF">2010-11-24T11:04:34Z</dcterms:modified>
</cp:coreProperties>
</file>