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99" r:id="rId2"/>
    <p:sldId id="258" r:id="rId3"/>
    <p:sldId id="267" r:id="rId4"/>
    <p:sldId id="273" r:id="rId5"/>
    <p:sldId id="274" r:id="rId6"/>
    <p:sldId id="275" r:id="rId7"/>
    <p:sldId id="276" r:id="rId8"/>
    <p:sldId id="279" r:id="rId9"/>
    <p:sldId id="282" r:id="rId10"/>
    <p:sldId id="298" r:id="rId11"/>
    <p:sldId id="294" r:id="rId12"/>
    <p:sldId id="303" r:id="rId13"/>
    <p:sldId id="301" r:id="rId14"/>
    <p:sldId id="304" r:id="rId15"/>
    <p:sldId id="306" r:id="rId16"/>
    <p:sldId id="295" r:id="rId17"/>
    <p:sldId id="272" r:id="rId18"/>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265"/>
    <a:srgbClr val="046A7C"/>
    <a:srgbClr val="0080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47" autoAdjust="0"/>
    <p:restoredTop sz="94660"/>
  </p:normalViewPr>
  <p:slideViewPr>
    <p:cSldViewPr>
      <p:cViewPr varScale="1">
        <p:scale>
          <a:sx n="46" d="100"/>
          <a:sy n="46" d="100"/>
        </p:scale>
        <p:origin x="-1152"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D3CD9F4C-20BE-4434-A4B3-E655A77C80CD}" type="datetimeFigureOut">
              <a:rPr lang="en-GB"/>
              <a:pPr>
                <a:defRPr/>
              </a:pPr>
              <a:t>22/11/2010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8297FE49-7618-4FF5-AE77-64E8C8F7AE25}" type="slidenum">
              <a:rPr lang="en-GB"/>
              <a:pPr>
                <a:defRPr/>
              </a:pPr>
              <a:t>‹Nº›</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Vale la pena incluir unas fotos mas</a:t>
            </a:r>
          </a:p>
          <a:p>
            <a:pPr>
              <a:spcBef>
                <a:spcPct val="0"/>
              </a:spcBef>
            </a:pPr>
            <a:endParaRPr lang="en-GB" smtClean="0"/>
          </a:p>
        </p:txBody>
      </p:sp>
      <p:sp>
        <p:nvSpPr>
          <p:cNvPr id="225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C438A7A-229D-4FD0-A858-E11E4F62CA4D}" type="slidenum">
              <a:rPr lang="en-GB"/>
              <a:pPr/>
              <a:t>1</a:t>
            </a:fld>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Sugiero que solo incluyas esta tabla, en vez del texto que tenias. Tal vez puedes mencionar los consumos para usos domesticos. Tambien puedes incluir unas fotos de los consumos</a:t>
            </a:r>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BF0BF8C-0A23-4DED-8C3C-0274E50F3F46}" type="slidenum">
              <a:rPr lang="es-ES"/>
              <a:pPr/>
              <a:t>10</a:t>
            </a:fld>
            <a:endParaRPr lang="es-E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Ok, y puedes agregar que se esta haciendo el diagnostico y analisis de factibilidad en este momento</a:t>
            </a:r>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5B25762-2EF2-49B9-A9E1-2FB1EE611290}" type="slidenum">
              <a:rPr lang="en-GB"/>
              <a:pPr/>
              <a:t>11</a:t>
            </a:fld>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No logre traducirla. Pero creo que solo la muestras en espanol, explicando que se hizo la categorizacion, sin entrar en los detalles de cada grupo</a:t>
            </a:r>
          </a:p>
        </p:txBody>
      </p:sp>
      <p:sp>
        <p:nvSpPr>
          <p:cNvPr id="337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B43FDC7-5D59-4E5D-A476-FD0E7E77233F}" type="slidenum">
              <a:rPr lang="en-GB"/>
              <a:pPr/>
              <a:t>13</a:t>
            </a:fld>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Aqui te va el calculo. Creo que lo que deberias enfatizar que la dotacion requerida es un 10% mas alto de la dotacion normalmente usada.</a:t>
            </a:r>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500BEAF-B6AA-4FCD-8488-14917A67D579}" type="slidenum">
              <a:rPr lang="en-GB"/>
              <a:pPr/>
              <a:t>14</a:t>
            </a:fld>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dirty="0" smtClean="0"/>
              <a:t>ok</a:t>
            </a:r>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28E1058-61D3-4992-A450-3D6AC8448362}" type="slidenum">
              <a:rPr lang="en-GB"/>
              <a:pPr/>
              <a:t>15</a:t>
            </a:fld>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ok</a:t>
            </a:r>
            <a:endParaRPr lang="es-HN"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2E85997-06AE-42E8-A75D-C38104AF6954}" type="slidenum">
              <a:rPr lang="en-GB"/>
              <a:pPr/>
              <a:t>16</a:t>
            </a:fld>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r>
              <a:rPr lang="en-US" dirty="0" smtClean="0"/>
              <a:t>ok</a:t>
            </a:r>
            <a:endParaRPr lang="es-HN" dirty="0"/>
          </a:p>
        </p:txBody>
      </p:sp>
      <p:sp>
        <p:nvSpPr>
          <p:cNvPr id="4" name="3 Marcador de número de diapositiva"/>
          <p:cNvSpPr>
            <a:spLocks noGrp="1"/>
          </p:cNvSpPr>
          <p:nvPr>
            <p:ph type="sldNum" sz="quarter" idx="10"/>
          </p:nvPr>
        </p:nvSpPr>
        <p:spPr/>
        <p:txBody>
          <a:bodyPr/>
          <a:lstStyle/>
          <a:p>
            <a:pPr>
              <a:defRPr/>
            </a:pPr>
            <a:fld id="{8297FE49-7618-4FF5-AE77-64E8C8F7AE25}" type="slidenum">
              <a:rPr lang="en-GB" smtClean="0"/>
              <a:pPr>
                <a:defRPr/>
              </a:pPr>
              <a:t>17</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OK</a:t>
            </a:r>
          </a:p>
        </p:txBody>
      </p:sp>
      <p:sp>
        <p:nvSpPr>
          <p:cNvPr id="235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9964E09-CC86-4A62-A29B-EAA40048572A}" type="slidenum">
              <a:rPr lang="en-GB"/>
              <a:pPr/>
              <a:t>2</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Ok</a:t>
            </a:r>
          </a:p>
        </p:txBody>
      </p:sp>
      <p:sp>
        <p:nvSpPr>
          <p:cNvPr id="245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B0EFD5-865F-4052-B5C8-2009DCAE1BF3}" type="slidenum">
              <a:rPr lang="en-GB"/>
              <a:pPr/>
              <a:t>3</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5603"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Ok</a:t>
            </a:r>
          </a:p>
          <a:p>
            <a:pPr>
              <a:spcBef>
                <a:spcPct val="0"/>
              </a:spcBef>
            </a:pPr>
            <a:endParaRPr lang="es-HN" dirty="0" smtClean="0"/>
          </a:p>
        </p:txBody>
      </p:sp>
      <p:sp>
        <p:nvSpPr>
          <p:cNvPr id="25604"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4625214-880D-4C99-8401-D20C3F5C6E74}" type="slidenum">
              <a:rPr lang="en-GB"/>
              <a:pPr/>
              <a:t>4</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ok</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6693940-657F-4577-A4E3-2CA7B179BCEC}" type="slidenum">
              <a:rPr lang="en-GB"/>
              <a:pPr/>
              <a:t>5</a:t>
            </a:fld>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OK</a:t>
            </a:r>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352A91-42E4-4D9A-9CBC-39D6C5B04D7F}" type="slidenum">
              <a:rPr lang="en-GB"/>
              <a:pPr/>
              <a:t>6</a:t>
            </a:fld>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GB" smtClean="0"/>
              <a:t>Sugiero que despues de esta slide dices que solo enfocas en los pasos de assessment and studying feasibility of alternatives</a:t>
            </a:r>
          </a:p>
          <a:p>
            <a:pPr>
              <a:spcBef>
                <a:spcPct val="0"/>
              </a:spcBef>
            </a:pPr>
            <a:endParaRPr lang="en-GB"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C73003B-2060-45D5-877A-D0CC34E42A66}" type="slidenum">
              <a:rPr lang="en-GB"/>
              <a:pPr/>
              <a:t>7</a:t>
            </a:fld>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Ok</a:t>
            </a:r>
          </a:p>
          <a:p>
            <a:pPr>
              <a:spcBef>
                <a:spcPct val="0"/>
              </a:spcBef>
            </a:pPr>
            <a:endParaRPr lang="es-HN" dirty="0" smtClean="0"/>
          </a:p>
        </p:txBody>
      </p:sp>
      <p:sp>
        <p:nvSpPr>
          <p:cNvPr id="297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3181E8C-55F8-4BA1-9F08-F333C46E560E}" type="slidenum">
              <a:rPr lang="en-GB"/>
              <a:pPr/>
              <a:t>8</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HN" smtClean="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4B7150-60AE-4052-B5AA-813AEA81EE7F}" type="slidenum">
              <a:rPr lang="en-GB"/>
              <a:pPr/>
              <a:t>9</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Logo"/>
          <p:cNvPicPr>
            <a:picLocks noChangeAspect="1" noChangeArrowheads="1"/>
          </p:cNvPicPr>
          <p:nvPr/>
        </p:nvPicPr>
        <p:blipFill>
          <a:blip r:embed="rId2" cstate="print"/>
          <a:srcRect/>
          <a:stretch>
            <a:fillRect/>
          </a:stretch>
        </p:blipFill>
        <p:spPr bwMode="auto">
          <a:xfrm>
            <a:off x="0" y="0"/>
            <a:ext cx="3911600" cy="1416050"/>
          </a:xfrm>
          <a:prstGeom prst="rect">
            <a:avLst/>
          </a:prstGeom>
          <a:noFill/>
          <a:ln w="9525">
            <a:noFill/>
            <a:miter lim="800000"/>
            <a:headEnd/>
            <a:tailEnd/>
          </a:ln>
        </p:spPr>
      </p:pic>
      <p:sp>
        <p:nvSpPr>
          <p:cNvPr id="5" name="Line 8"/>
          <p:cNvSpPr>
            <a:spLocks noChangeShapeType="1"/>
          </p:cNvSpPr>
          <p:nvPr/>
        </p:nvSpPr>
        <p:spPr bwMode="auto">
          <a:xfrm>
            <a:off x="3851275" y="1368425"/>
            <a:ext cx="4824413" cy="0"/>
          </a:xfrm>
          <a:prstGeom prst="line">
            <a:avLst/>
          </a:prstGeom>
          <a:noFill/>
          <a:ln w="50800">
            <a:solidFill>
              <a:srgbClr val="046A7C"/>
            </a:solidFill>
            <a:round/>
            <a:headEnd/>
            <a:tailEnd/>
          </a:ln>
          <a:effectLst/>
        </p:spPr>
        <p:txBody>
          <a:bodyPr/>
          <a:lstStyle/>
          <a:p>
            <a:pPr>
              <a:defRPr/>
            </a:pPr>
            <a:endParaRPr lang="en-GB">
              <a:cs typeface="+mn-cs"/>
            </a:endParaRPr>
          </a:p>
        </p:txBody>
      </p:sp>
      <p:pic>
        <p:nvPicPr>
          <p:cNvPr id="6" name="Picture 2" descr="D:\Templates\Logos\Logo RASHON.jpg"/>
          <p:cNvPicPr>
            <a:picLocks noChangeAspect="1" noChangeArrowheads="1"/>
          </p:cNvPicPr>
          <p:nvPr userDrawn="1"/>
        </p:nvPicPr>
        <p:blipFill>
          <a:blip r:embed="rId3" cstate="print"/>
          <a:srcRect/>
          <a:stretch>
            <a:fillRect/>
          </a:stretch>
        </p:blipFill>
        <p:spPr bwMode="auto">
          <a:xfrm>
            <a:off x="6392863" y="0"/>
            <a:ext cx="2751137" cy="1428750"/>
          </a:xfrm>
          <a:prstGeom prst="rect">
            <a:avLst/>
          </a:prstGeom>
          <a:noFill/>
          <a:ln w="9525">
            <a:noFill/>
            <a:miter lim="800000"/>
            <a:headEnd/>
            <a:tailEnd/>
          </a:ln>
        </p:spPr>
      </p:pic>
      <p:sp>
        <p:nvSpPr>
          <p:cNvPr id="3075" name="Rectangle 3"/>
          <p:cNvSpPr>
            <a:spLocks noGrp="1" noChangeArrowheads="1"/>
          </p:cNvSpPr>
          <p:nvPr>
            <p:ph type="ctrTitle"/>
          </p:nvPr>
        </p:nvSpPr>
        <p:spPr>
          <a:xfrm>
            <a:off x="685800" y="2130425"/>
            <a:ext cx="7772400" cy="1470025"/>
          </a:xfrm>
        </p:spPr>
        <p:txBody>
          <a:bodyPr/>
          <a:lstStyle>
            <a:lvl1pPr>
              <a:defRPr/>
            </a:lvl1pPr>
          </a:lstStyle>
          <a:p>
            <a:r>
              <a:rPr lang="en-US" smtClean="0"/>
              <a:t>Click to edit Master title style</a:t>
            </a:r>
            <a:endParaRPr lang="en-GB"/>
          </a:p>
        </p:txBody>
      </p:sp>
      <p:sp>
        <p:nvSpPr>
          <p:cNvPr id="3076" name="Rectangle 4"/>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en-US" smtClean="0"/>
              <a:t>Click to edit Master subtitle style</a:t>
            </a:r>
            <a:endParaRPr lang="en-GB"/>
          </a:p>
        </p:txBody>
      </p:sp>
      <p:sp>
        <p:nvSpPr>
          <p:cNvPr id="7" name="Rectangle 12"/>
          <p:cNvSpPr>
            <a:spLocks noGrp="1" noChangeArrowheads="1"/>
          </p:cNvSpPr>
          <p:nvPr>
            <p:ph type="dt" sz="half" idx="10"/>
          </p:nvPr>
        </p:nvSpPr>
        <p:spPr/>
        <p:txBody>
          <a:bodyPr/>
          <a:lstStyle>
            <a:lvl1pPr>
              <a:defRPr/>
            </a:lvl1pPr>
          </a:lstStyle>
          <a:p>
            <a:pPr>
              <a:defRPr/>
            </a:pPr>
            <a:endParaRPr lang="en-GB"/>
          </a:p>
        </p:txBody>
      </p:sp>
      <p:sp>
        <p:nvSpPr>
          <p:cNvPr id="8" name="Rectangle 13"/>
          <p:cNvSpPr>
            <a:spLocks noGrp="1" noChangeArrowheads="1"/>
          </p:cNvSpPr>
          <p:nvPr>
            <p:ph type="ftr" sz="quarter" idx="11"/>
          </p:nvPr>
        </p:nvSpPr>
        <p:spPr/>
        <p:txBody>
          <a:bodyPr/>
          <a:lstStyle>
            <a:lvl1pPr>
              <a:defRPr/>
            </a:lvl1pPr>
          </a:lstStyle>
          <a:p>
            <a:pPr>
              <a:defRPr/>
            </a:pPr>
            <a:endParaRPr lang="en-GB"/>
          </a:p>
        </p:txBody>
      </p:sp>
      <p:sp>
        <p:nvSpPr>
          <p:cNvPr id="9" name="Rectangle 14"/>
          <p:cNvSpPr>
            <a:spLocks noGrp="1" noChangeArrowheads="1"/>
          </p:cNvSpPr>
          <p:nvPr>
            <p:ph type="sldNum" sz="quarter" idx="12"/>
          </p:nvPr>
        </p:nvSpPr>
        <p:spPr/>
        <p:txBody>
          <a:bodyPr/>
          <a:lstStyle>
            <a:lvl1pPr>
              <a:defRPr/>
            </a:lvl1pPr>
          </a:lstStyle>
          <a:p>
            <a:pPr>
              <a:defRPr/>
            </a:pPr>
            <a:fld id="{107BC538-9DF4-4C42-AAD8-E9AD23B103B5}" type="slidenum">
              <a:rPr lang="en-GB"/>
              <a:pPr>
                <a:defRPr/>
              </a:pPr>
              <a:t>‹Nº›</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258C854-76F6-4214-A7C7-257FC5963976}" type="slidenum">
              <a:rPr lang="en-GB"/>
              <a:pPr>
                <a:defRPr/>
              </a:pPr>
              <a:t>‹Nº›</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0"/>
            <a:ext cx="20574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0"/>
            <a:ext cx="60198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5E27FBD-F120-4777-BCEF-787F458E84C7}" type="slidenum">
              <a:rPr lang="en-GB"/>
              <a:pPr>
                <a:defRPr/>
              </a:pPr>
              <a:t>‹Nº›</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1BAF898-6A7D-40BC-BB8F-689D909D11A1}" type="slidenum">
              <a:rPr lang="en-GB"/>
              <a:pPr>
                <a:defRPr/>
              </a:pPr>
              <a:t>‹Nº›</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357014D-F2FB-41F0-9F12-549381E6DC4D}" type="slidenum">
              <a:rPr lang="en-GB"/>
              <a:pPr>
                <a:defRPr/>
              </a:pPr>
              <a:t>‹Nº›</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BA06999-D189-46C9-9C42-EBDC52553FBD}" type="slidenum">
              <a:rPr lang="en-GB"/>
              <a:pPr>
                <a:defRPr/>
              </a:pPr>
              <a:t>‹Nº›</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BCE217FD-99AD-4872-8D49-EF6A5C1010D1}" type="slidenum">
              <a:rPr lang="en-GB"/>
              <a:pPr>
                <a:defRPr/>
              </a:pPr>
              <a:t>‹Nº›</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4D175826-6A87-43A3-B43B-65D8A71C4C4E}" type="slidenum">
              <a:rPr lang="en-GB"/>
              <a:pPr>
                <a:defRPr/>
              </a:pPr>
              <a:t>‹Nº›</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A677D271-4B2D-4DB0-A1C8-B0A03B99A5AC}" type="slidenum">
              <a:rPr lang="en-GB"/>
              <a:pPr>
                <a:defRPr/>
              </a:pPr>
              <a:t>‹Nº›</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4B6CB88-6FDC-4CDD-B642-67E1D8335D2B}" type="slidenum">
              <a:rPr lang="en-GB"/>
              <a:pPr>
                <a:defRPr/>
              </a:pPr>
              <a:t>‹Nº›</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5F2CEFFC-3D91-4FBF-A3CC-858841264358}" type="slidenum">
              <a:rPr lang="en-GB"/>
              <a:pPr>
                <a:defRPr/>
              </a:pPr>
              <a:t>‹Nº›</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35375" y="0"/>
            <a:ext cx="5051425" cy="14176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7DC5FF09-D565-40F0-8200-A95B0C466B63}" type="slidenum">
              <a:rPr lang="en-GB"/>
              <a:pPr>
                <a:defRPr/>
              </a:pPr>
              <a:t>‹Nº›</a:t>
            </a:fld>
            <a:endParaRPr lang="en-GB"/>
          </a:p>
        </p:txBody>
      </p:sp>
      <p:sp>
        <p:nvSpPr>
          <p:cNvPr id="1032" name="Line 8"/>
          <p:cNvSpPr>
            <a:spLocks noChangeShapeType="1"/>
          </p:cNvSpPr>
          <p:nvPr/>
        </p:nvSpPr>
        <p:spPr bwMode="auto">
          <a:xfrm>
            <a:off x="3851275" y="1368425"/>
            <a:ext cx="4824413" cy="0"/>
          </a:xfrm>
          <a:prstGeom prst="line">
            <a:avLst/>
          </a:prstGeom>
          <a:noFill/>
          <a:ln w="50800">
            <a:solidFill>
              <a:srgbClr val="046A7C"/>
            </a:solidFill>
            <a:round/>
            <a:headEnd/>
            <a:tailEnd/>
          </a:ln>
          <a:effectLst/>
        </p:spPr>
        <p:txBody>
          <a:bodyPr/>
          <a:lstStyle/>
          <a:p>
            <a:pPr>
              <a:defRPr/>
            </a:pPr>
            <a:endParaRPr lang="en-GB">
              <a:cs typeface="+mn-cs"/>
            </a:endParaRPr>
          </a:p>
        </p:txBody>
      </p:sp>
      <p:pic>
        <p:nvPicPr>
          <p:cNvPr id="3" name="Picture 9" descr="D:\Templates\Logos\Logo RASHON.jpg"/>
          <p:cNvPicPr>
            <a:picLocks noChangeAspect="1" noChangeArrowheads="1"/>
          </p:cNvPicPr>
          <p:nvPr userDrawn="1"/>
        </p:nvPicPr>
        <p:blipFill>
          <a:blip r:embed="rId13" cstate="print"/>
          <a:srcRect/>
          <a:stretch>
            <a:fillRect/>
          </a:stretch>
        </p:blipFill>
        <p:spPr bwMode="auto">
          <a:xfrm>
            <a:off x="0" y="142875"/>
            <a:ext cx="2063750" cy="1071563"/>
          </a:xfrm>
          <a:prstGeom prst="rect">
            <a:avLst/>
          </a:prstGeom>
          <a:noFill/>
          <a:ln w="9525">
            <a:noFill/>
            <a:miter lim="800000"/>
            <a:headEnd/>
            <a:tailEnd/>
          </a:ln>
        </p:spPr>
      </p:pic>
      <p:pic>
        <p:nvPicPr>
          <p:cNvPr id="1033" name="Picture 10" descr="D:\Templates\Logos\logo_low.gif"/>
          <p:cNvPicPr>
            <a:picLocks noChangeAspect="1" noChangeArrowheads="1"/>
          </p:cNvPicPr>
          <p:nvPr userDrawn="1"/>
        </p:nvPicPr>
        <p:blipFill>
          <a:blip r:embed="rId14" cstate="print"/>
          <a:srcRect/>
          <a:stretch>
            <a:fillRect/>
          </a:stretch>
        </p:blipFill>
        <p:spPr bwMode="auto">
          <a:xfrm>
            <a:off x="2071688" y="214313"/>
            <a:ext cx="1428750" cy="9779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xStyles>
    <p:titleStyle>
      <a:lvl1pPr algn="ctr" rtl="0" eaLnBrk="0" fontAlgn="base" hangingPunct="0">
        <a:spcBef>
          <a:spcPct val="0"/>
        </a:spcBef>
        <a:spcAft>
          <a:spcPct val="0"/>
        </a:spcAft>
        <a:defRPr sz="3600">
          <a:solidFill>
            <a:srgbClr val="003265"/>
          </a:solidFill>
          <a:latin typeface="+mj-lt"/>
          <a:ea typeface="+mj-ea"/>
          <a:cs typeface="+mj-cs"/>
        </a:defRPr>
      </a:lvl1pPr>
      <a:lvl2pPr algn="ctr" rtl="0" eaLnBrk="0" fontAlgn="base" hangingPunct="0">
        <a:spcBef>
          <a:spcPct val="0"/>
        </a:spcBef>
        <a:spcAft>
          <a:spcPct val="0"/>
        </a:spcAft>
        <a:defRPr sz="3600">
          <a:solidFill>
            <a:srgbClr val="003265"/>
          </a:solidFill>
          <a:latin typeface="Arial" charset="0"/>
        </a:defRPr>
      </a:lvl2pPr>
      <a:lvl3pPr algn="ctr" rtl="0" eaLnBrk="0" fontAlgn="base" hangingPunct="0">
        <a:spcBef>
          <a:spcPct val="0"/>
        </a:spcBef>
        <a:spcAft>
          <a:spcPct val="0"/>
        </a:spcAft>
        <a:defRPr sz="3600">
          <a:solidFill>
            <a:srgbClr val="003265"/>
          </a:solidFill>
          <a:latin typeface="Arial" charset="0"/>
        </a:defRPr>
      </a:lvl3pPr>
      <a:lvl4pPr algn="ctr" rtl="0" eaLnBrk="0" fontAlgn="base" hangingPunct="0">
        <a:spcBef>
          <a:spcPct val="0"/>
        </a:spcBef>
        <a:spcAft>
          <a:spcPct val="0"/>
        </a:spcAft>
        <a:defRPr sz="3600">
          <a:solidFill>
            <a:srgbClr val="003265"/>
          </a:solidFill>
          <a:latin typeface="Arial" charset="0"/>
        </a:defRPr>
      </a:lvl4pPr>
      <a:lvl5pPr algn="ctr" rtl="0" eaLnBrk="0" fontAlgn="base" hangingPunct="0">
        <a:spcBef>
          <a:spcPct val="0"/>
        </a:spcBef>
        <a:spcAft>
          <a:spcPct val="0"/>
        </a:spcAft>
        <a:defRPr sz="3600">
          <a:solidFill>
            <a:srgbClr val="003265"/>
          </a:solidFill>
          <a:latin typeface="Arial" charset="0"/>
        </a:defRPr>
      </a:lvl5pPr>
      <a:lvl6pPr marL="457200" algn="ctr" rtl="0" eaLnBrk="1" fontAlgn="base" hangingPunct="1">
        <a:spcBef>
          <a:spcPct val="0"/>
        </a:spcBef>
        <a:spcAft>
          <a:spcPct val="0"/>
        </a:spcAft>
        <a:defRPr sz="3600">
          <a:solidFill>
            <a:srgbClr val="003265"/>
          </a:solidFill>
          <a:latin typeface="Arial" charset="0"/>
        </a:defRPr>
      </a:lvl6pPr>
      <a:lvl7pPr marL="914400" algn="ctr" rtl="0" eaLnBrk="1" fontAlgn="base" hangingPunct="1">
        <a:spcBef>
          <a:spcPct val="0"/>
        </a:spcBef>
        <a:spcAft>
          <a:spcPct val="0"/>
        </a:spcAft>
        <a:defRPr sz="3600">
          <a:solidFill>
            <a:srgbClr val="003265"/>
          </a:solidFill>
          <a:latin typeface="Arial" charset="0"/>
        </a:defRPr>
      </a:lvl7pPr>
      <a:lvl8pPr marL="1371600" algn="ctr" rtl="0" eaLnBrk="1" fontAlgn="base" hangingPunct="1">
        <a:spcBef>
          <a:spcPct val="0"/>
        </a:spcBef>
        <a:spcAft>
          <a:spcPct val="0"/>
        </a:spcAft>
        <a:defRPr sz="3600">
          <a:solidFill>
            <a:srgbClr val="003265"/>
          </a:solidFill>
          <a:latin typeface="Arial" charset="0"/>
        </a:defRPr>
      </a:lvl8pPr>
      <a:lvl9pPr marL="1828800" algn="ctr" rtl="0" eaLnBrk="1" fontAlgn="base" hangingPunct="1">
        <a:spcBef>
          <a:spcPct val="0"/>
        </a:spcBef>
        <a:spcAft>
          <a:spcPct val="0"/>
        </a:spcAft>
        <a:defRPr sz="3600">
          <a:solidFill>
            <a:srgbClr val="003265"/>
          </a:solidFill>
          <a:latin typeface="Arial" charset="0"/>
        </a:defRPr>
      </a:lvl9pPr>
    </p:titleStyle>
    <p:bodyStyle>
      <a:lvl1pPr marL="342900" indent="-342900" algn="l" rtl="0" eaLnBrk="0" fontAlgn="base" hangingPunct="0">
        <a:spcBef>
          <a:spcPct val="20000"/>
        </a:spcBef>
        <a:spcAft>
          <a:spcPct val="0"/>
        </a:spcAft>
        <a:buChar char="•"/>
        <a:defRPr sz="3200">
          <a:solidFill>
            <a:srgbClr val="003265"/>
          </a:solidFill>
          <a:latin typeface="+mn-lt"/>
          <a:ea typeface="+mn-ea"/>
          <a:cs typeface="+mn-cs"/>
        </a:defRPr>
      </a:lvl1pPr>
      <a:lvl2pPr marL="742950" indent="-285750" algn="l" rtl="0" eaLnBrk="0" fontAlgn="base" hangingPunct="0">
        <a:spcBef>
          <a:spcPct val="20000"/>
        </a:spcBef>
        <a:spcAft>
          <a:spcPct val="0"/>
        </a:spcAft>
        <a:buChar char="–"/>
        <a:defRPr sz="2800">
          <a:solidFill>
            <a:srgbClr val="003265"/>
          </a:solidFill>
          <a:latin typeface="+mn-lt"/>
        </a:defRPr>
      </a:lvl2pPr>
      <a:lvl3pPr marL="1143000" indent="-228600" algn="l" rtl="0" eaLnBrk="0" fontAlgn="base" hangingPunct="0">
        <a:spcBef>
          <a:spcPct val="20000"/>
        </a:spcBef>
        <a:spcAft>
          <a:spcPct val="0"/>
        </a:spcAft>
        <a:buChar char="•"/>
        <a:defRPr sz="2400">
          <a:solidFill>
            <a:srgbClr val="003265"/>
          </a:solidFill>
          <a:latin typeface="+mn-lt"/>
        </a:defRPr>
      </a:lvl3pPr>
      <a:lvl4pPr marL="1600200" indent="-228600" algn="l" rtl="0" eaLnBrk="0" fontAlgn="base" hangingPunct="0">
        <a:spcBef>
          <a:spcPct val="20000"/>
        </a:spcBef>
        <a:spcAft>
          <a:spcPct val="0"/>
        </a:spcAft>
        <a:buChar char="–"/>
        <a:defRPr sz="2000">
          <a:solidFill>
            <a:srgbClr val="003265"/>
          </a:solidFill>
          <a:latin typeface="+mn-lt"/>
        </a:defRPr>
      </a:lvl4pPr>
      <a:lvl5pPr marL="2057400" indent="-228600" algn="l" rtl="0" eaLnBrk="0" fontAlgn="base" hangingPunct="0">
        <a:spcBef>
          <a:spcPct val="20000"/>
        </a:spcBef>
        <a:spcAft>
          <a:spcPct val="0"/>
        </a:spcAft>
        <a:buChar char="»"/>
        <a:defRPr sz="2000">
          <a:solidFill>
            <a:srgbClr val="003265"/>
          </a:solidFill>
          <a:latin typeface="+mn-lt"/>
        </a:defRPr>
      </a:lvl5pPr>
      <a:lvl6pPr marL="2514600" indent="-228600" algn="l" rtl="0" eaLnBrk="1" fontAlgn="base" hangingPunct="1">
        <a:spcBef>
          <a:spcPct val="20000"/>
        </a:spcBef>
        <a:spcAft>
          <a:spcPct val="0"/>
        </a:spcAft>
        <a:buChar char="»"/>
        <a:defRPr sz="2000">
          <a:solidFill>
            <a:srgbClr val="003265"/>
          </a:solidFill>
          <a:latin typeface="+mn-lt"/>
        </a:defRPr>
      </a:lvl6pPr>
      <a:lvl7pPr marL="2971800" indent="-228600" algn="l" rtl="0" eaLnBrk="1" fontAlgn="base" hangingPunct="1">
        <a:spcBef>
          <a:spcPct val="20000"/>
        </a:spcBef>
        <a:spcAft>
          <a:spcPct val="0"/>
        </a:spcAft>
        <a:buChar char="»"/>
        <a:defRPr sz="2000">
          <a:solidFill>
            <a:srgbClr val="003265"/>
          </a:solidFill>
          <a:latin typeface="+mn-lt"/>
        </a:defRPr>
      </a:lvl7pPr>
      <a:lvl8pPr marL="3429000" indent="-228600" algn="l" rtl="0" eaLnBrk="1" fontAlgn="base" hangingPunct="1">
        <a:spcBef>
          <a:spcPct val="20000"/>
        </a:spcBef>
        <a:spcAft>
          <a:spcPct val="0"/>
        </a:spcAft>
        <a:buChar char="»"/>
        <a:defRPr sz="2000">
          <a:solidFill>
            <a:srgbClr val="003265"/>
          </a:solidFill>
          <a:latin typeface="+mn-lt"/>
        </a:defRPr>
      </a:lvl8pPr>
      <a:lvl9pPr marL="3886200" indent="-228600" algn="l" rtl="0" eaLnBrk="1" fontAlgn="base" hangingPunct="1">
        <a:spcBef>
          <a:spcPct val="20000"/>
        </a:spcBef>
        <a:spcAft>
          <a:spcPct val="0"/>
        </a:spcAft>
        <a:buChar char="»"/>
        <a:defRPr sz="2000">
          <a:solidFill>
            <a:srgbClr val="00326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4.xml"/><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s-CO" sz="3200" smtClean="0"/>
              <a:t>MUS </a:t>
            </a:r>
            <a:r>
              <a:rPr lang="es-CO" sz="3200" err="1" smtClean="0"/>
              <a:t>pilot</a:t>
            </a:r>
            <a:r>
              <a:rPr lang="es-CO" sz="3200" smtClean="0"/>
              <a:t> project in Honduras</a:t>
            </a:r>
          </a:p>
        </p:txBody>
      </p:sp>
      <p:sp>
        <p:nvSpPr>
          <p:cNvPr id="3075" name="Subtitle 2"/>
          <p:cNvSpPr>
            <a:spLocks noGrp="1"/>
          </p:cNvSpPr>
          <p:nvPr>
            <p:ph sz="half" idx="1"/>
          </p:nvPr>
        </p:nvSpPr>
        <p:spPr>
          <a:xfrm>
            <a:off x="457200" y="1916113"/>
            <a:ext cx="8291513" cy="4537075"/>
          </a:xfrm>
        </p:spPr>
        <p:txBody>
          <a:bodyPr/>
          <a:lstStyle/>
          <a:p>
            <a:endParaRPr lang="es-CO" sz="2000" smtClean="0"/>
          </a:p>
          <a:p>
            <a:endParaRPr lang="es-CO" sz="2000" smtClean="0"/>
          </a:p>
          <a:p>
            <a:endParaRPr lang="es-CO" sz="2000" smtClean="0"/>
          </a:p>
          <a:p>
            <a:endParaRPr lang="es-CO" sz="2000" smtClean="0"/>
          </a:p>
          <a:p>
            <a:endParaRPr lang="es-CO" sz="2000" smtClean="0"/>
          </a:p>
          <a:p>
            <a:endParaRPr lang="es-CO" sz="2000" smtClean="0"/>
          </a:p>
          <a:p>
            <a:endParaRPr lang="es-CO" sz="2000" smtClean="0"/>
          </a:p>
          <a:p>
            <a:endParaRPr lang="es-CO" sz="2000" smtClean="0"/>
          </a:p>
          <a:p>
            <a:endParaRPr lang="es-CO" sz="2000" smtClean="0"/>
          </a:p>
          <a:p>
            <a:endParaRPr lang="es-CO" sz="2000" smtClean="0"/>
          </a:p>
          <a:p>
            <a:pPr algn="ctr">
              <a:buFontTx/>
              <a:buNone/>
            </a:pPr>
            <a:r>
              <a:rPr lang="es-CO" sz="2000" smtClean="0"/>
              <a:t>Testing guidelines for planning and implementation of multiple use services</a:t>
            </a:r>
          </a:p>
        </p:txBody>
      </p:sp>
      <p:pic>
        <p:nvPicPr>
          <p:cNvPr id="3076" name="Picture 2" descr="C:\Users\tmejia\Desktop\MUS 2010\ETIOPIA\Photo database MUS Honduras\Chirinos\Picture15.jpg"/>
          <p:cNvPicPr>
            <a:picLocks noGrp="1" noChangeAspect="1" noChangeArrowheads="1"/>
          </p:cNvPicPr>
          <p:nvPr>
            <p:ph sz="half" idx="2"/>
          </p:nvPr>
        </p:nvPicPr>
        <p:blipFill>
          <a:blip r:embed="rId3" cstate="print"/>
          <a:srcRect/>
          <a:stretch>
            <a:fillRect/>
          </a:stretch>
        </p:blipFill>
        <p:spPr>
          <a:xfrm>
            <a:off x="5076825" y="2349500"/>
            <a:ext cx="3609975" cy="3074988"/>
          </a:xfrm>
        </p:spPr>
      </p:pic>
      <p:pic>
        <p:nvPicPr>
          <p:cNvPr id="3077" name="Picture 6" descr="C:\Users\tmejia\Desktop\4ESS56R3UVBCVJHGFDSR44\Ethiopia-fotos\ETIOPIA\Photo database MUS Honduras\Santa Ana Yusguare\Picture20.jpg"/>
          <p:cNvPicPr>
            <a:picLocks noChangeAspect="1" noChangeArrowheads="1"/>
          </p:cNvPicPr>
          <p:nvPr/>
        </p:nvPicPr>
        <p:blipFill>
          <a:blip r:embed="rId4" cstate="print"/>
          <a:srcRect/>
          <a:stretch>
            <a:fillRect/>
          </a:stretch>
        </p:blipFill>
        <p:spPr bwMode="auto">
          <a:xfrm>
            <a:off x="827088" y="2349500"/>
            <a:ext cx="3673475" cy="3095625"/>
          </a:xfrm>
          <a:prstGeom prst="rect">
            <a:avLst/>
          </a:prstGeom>
          <a:noFill/>
          <a:ln w="9525">
            <a:noFill/>
            <a:miter lim="800000"/>
            <a:headEnd/>
            <a:tailEnd/>
          </a:ln>
        </p:spPr>
      </p:pic>
      <p:pic>
        <p:nvPicPr>
          <p:cNvPr id="3078" name="Picture 2" descr="C:\Users\tmejia\Desktop\MUS 2010\ETIOPIA\Photo database MUS Honduras\Rio Hondo\Picture5.jpg"/>
          <p:cNvPicPr>
            <a:picLocks noChangeAspect="1" noChangeArrowheads="1"/>
          </p:cNvPicPr>
          <p:nvPr/>
        </p:nvPicPr>
        <p:blipFill>
          <a:blip r:embed="rId5" cstate="print"/>
          <a:srcRect/>
          <a:stretch>
            <a:fillRect/>
          </a:stretch>
        </p:blipFill>
        <p:spPr bwMode="auto">
          <a:xfrm>
            <a:off x="2916238" y="2349500"/>
            <a:ext cx="2735262" cy="3095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title"/>
          </p:nvPr>
        </p:nvSpPr>
        <p:spPr/>
        <p:txBody>
          <a:bodyPr/>
          <a:lstStyle/>
          <a:p>
            <a:r>
              <a:rPr lang="en-US" smtClean="0"/>
              <a:t> Table used for typical consumption patterns</a:t>
            </a:r>
          </a:p>
        </p:txBody>
      </p:sp>
      <p:graphicFrame>
        <p:nvGraphicFramePr>
          <p:cNvPr id="5" name="3 Tabla"/>
          <p:cNvGraphicFramePr>
            <a:graphicFrameLocks noGrp="1"/>
          </p:cNvGraphicFramePr>
          <p:nvPr/>
        </p:nvGraphicFramePr>
        <p:xfrm>
          <a:off x="323528" y="1556792"/>
          <a:ext cx="8424936" cy="4464498"/>
        </p:xfrm>
        <a:graphic>
          <a:graphicData uri="http://schemas.openxmlformats.org/drawingml/2006/table">
            <a:tbl>
              <a:tblPr>
                <a:tableStyleId>{3C2FFA5D-87B4-456A-9821-1D502468CF0F}</a:tableStyleId>
              </a:tblPr>
              <a:tblGrid>
                <a:gridCol w="1700446"/>
                <a:gridCol w="1899954"/>
                <a:gridCol w="1141816"/>
                <a:gridCol w="1909202"/>
                <a:gridCol w="1773518"/>
              </a:tblGrid>
              <a:tr h="785213">
                <a:tc>
                  <a:txBody>
                    <a:bodyPr/>
                    <a:lstStyle/>
                    <a:p>
                      <a:pPr algn="just">
                        <a:spcAft>
                          <a:spcPts val="0"/>
                        </a:spcAft>
                      </a:pPr>
                      <a:r>
                        <a:rPr lang="en-US" sz="1100" b="1" u="none" kern="1200" noProof="0" smtClean="0"/>
                        <a:t>User category</a:t>
                      </a:r>
                      <a:endParaRPr lang="en-US" sz="1100" b="1" u="none" noProof="0">
                        <a:latin typeface="Times New Roman"/>
                        <a:ea typeface="Times New Roman"/>
                        <a:cs typeface="Times New Roman"/>
                      </a:endParaRPr>
                    </a:p>
                  </a:txBody>
                  <a:tcPr marL="62125" marR="62125" marT="8628" marB="0">
                    <a:solidFill>
                      <a:schemeClr val="bg1"/>
                    </a:solidFill>
                  </a:tcPr>
                </a:tc>
                <a:tc>
                  <a:txBody>
                    <a:bodyPr/>
                    <a:lstStyle/>
                    <a:p>
                      <a:pPr algn="just">
                        <a:spcAft>
                          <a:spcPts val="0"/>
                        </a:spcAft>
                      </a:pPr>
                      <a:r>
                        <a:rPr lang="en-US" sz="1100" b="1" u="none" kern="1200" noProof="0" smtClean="0"/>
                        <a:t>Types</a:t>
                      </a:r>
                      <a:r>
                        <a:rPr lang="en-US" sz="1100" b="1" u="none" kern="1200" baseline="0" noProof="0" smtClean="0"/>
                        <a:t> of productive use</a:t>
                      </a:r>
                      <a:endParaRPr lang="en-US" sz="1100" b="1" u="none" noProof="0">
                        <a:latin typeface="Times New Roman"/>
                        <a:ea typeface="Times New Roman"/>
                        <a:cs typeface="Times New Roman"/>
                      </a:endParaRPr>
                    </a:p>
                  </a:txBody>
                  <a:tcPr marL="62125" marR="62125" marT="8628" marB="0">
                    <a:solidFill>
                      <a:schemeClr val="bg1"/>
                    </a:solidFill>
                  </a:tcPr>
                </a:tc>
                <a:tc>
                  <a:txBody>
                    <a:bodyPr/>
                    <a:lstStyle/>
                    <a:p>
                      <a:pPr algn="just">
                        <a:spcAft>
                          <a:spcPts val="0"/>
                        </a:spcAft>
                      </a:pPr>
                      <a:r>
                        <a:rPr lang="en-US" sz="1100" b="1" u="none" kern="1200" noProof="0" smtClean="0"/>
                        <a:t>Median consumption for productive use (l/p/d)</a:t>
                      </a:r>
                      <a:endParaRPr lang="en-US" sz="1100" b="1"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1" u="none" kern="1200" noProof="0" smtClean="0"/>
                        <a:t>Range</a:t>
                      </a:r>
                      <a:r>
                        <a:rPr lang="en-US" sz="1100" b="1" u="none" kern="1200" baseline="0" noProof="0" smtClean="0"/>
                        <a:t> of productive consumption from the water supply systems </a:t>
                      </a:r>
                      <a:r>
                        <a:rPr lang="en-US" sz="1100" b="1" u="none" kern="1200" noProof="0" smtClean="0"/>
                        <a:t>(l/p/d) </a:t>
                      </a:r>
                      <a:endParaRPr lang="en-US" sz="1100" b="1"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1" u="none" kern="1200" noProof="0" smtClean="0"/>
                        <a:t>Median consumption for productive use  from water supply</a:t>
                      </a:r>
                      <a:r>
                        <a:rPr lang="en-US" sz="1100" b="1" u="none" kern="1200" baseline="0" noProof="0" smtClean="0"/>
                        <a:t> system</a:t>
                      </a:r>
                      <a:r>
                        <a:rPr lang="en-US" sz="1100" b="1" u="none" kern="1200" noProof="0" smtClean="0"/>
                        <a:t>(l/p/d) </a:t>
                      </a:r>
                      <a:endParaRPr lang="en-US" sz="1100" b="1" u="none" noProof="0">
                        <a:latin typeface="Times New Roman"/>
                        <a:ea typeface="Times New Roman"/>
                        <a:cs typeface="Times New Roman"/>
                      </a:endParaRPr>
                    </a:p>
                  </a:txBody>
                  <a:tcPr marL="62125" marR="62125" marT="8628" marB="0">
                    <a:solidFill>
                      <a:schemeClr val="bg1"/>
                    </a:solidFill>
                  </a:tcPr>
                </a:tc>
              </a:tr>
              <a:tr h="438935">
                <a:tc>
                  <a:txBody>
                    <a:bodyPr/>
                    <a:lstStyle/>
                    <a:p>
                      <a:pPr>
                        <a:spcAft>
                          <a:spcPts val="0"/>
                        </a:spcAft>
                      </a:pPr>
                      <a:r>
                        <a:rPr lang="en-US" sz="1100" b="0" u="none" kern="1200" noProof="0" smtClean="0"/>
                        <a:t>People working outside agriculture</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Some small animals and trees</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2.7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1-20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2.7 </a:t>
                      </a:r>
                      <a:endParaRPr lang="en-US" sz="1100" b="0" u="none" noProof="0">
                        <a:latin typeface="Times New Roman"/>
                        <a:ea typeface="Times New Roman"/>
                        <a:cs typeface="Times New Roman"/>
                      </a:endParaRPr>
                    </a:p>
                  </a:txBody>
                  <a:tcPr marL="62125" marR="62125" marT="8628" marB="0">
                    <a:solidFill>
                      <a:schemeClr val="bg1"/>
                    </a:solidFill>
                  </a:tcPr>
                </a:tc>
              </a:tr>
              <a:tr h="582261">
                <a:tc>
                  <a:txBody>
                    <a:bodyPr/>
                    <a:lstStyle/>
                    <a:p>
                      <a:pPr>
                        <a:spcAft>
                          <a:spcPts val="0"/>
                        </a:spcAft>
                      </a:pPr>
                      <a:r>
                        <a:rPr lang="en-US" sz="1100" b="0" u="none" kern="1200" noProof="0" smtClean="0"/>
                        <a:t>Subsistence farmers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Some animals</a:t>
                      </a:r>
                      <a:r>
                        <a:rPr lang="en-US" sz="1100" b="0" u="none" kern="1200" baseline="0" noProof="0" smtClean="0"/>
                        <a:t> (chickens, cows, pigs) and a backyard garden</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12.3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1-60, with some users &gt; 200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11.0 </a:t>
                      </a:r>
                      <a:endParaRPr lang="en-US" sz="1100" b="0" u="none" noProof="0">
                        <a:latin typeface="Times New Roman"/>
                        <a:ea typeface="Times New Roman"/>
                        <a:cs typeface="Times New Roman"/>
                      </a:endParaRPr>
                    </a:p>
                  </a:txBody>
                  <a:tcPr marL="62125" marR="62125" marT="8628" marB="0">
                    <a:solidFill>
                      <a:schemeClr val="bg1"/>
                    </a:solidFill>
                  </a:tcPr>
                </a:tc>
              </a:tr>
              <a:tr h="767980">
                <a:tc>
                  <a:txBody>
                    <a:bodyPr/>
                    <a:lstStyle/>
                    <a:p>
                      <a:pPr>
                        <a:spcAft>
                          <a:spcPts val="0"/>
                        </a:spcAft>
                      </a:pPr>
                      <a:r>
                        <a:rPr lang="en-US" sz="1100" b="0" u="none" kern="1200" noProof="0" smtClean="0"/>
                        <a:t>Small and medium farmers</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Farm animals, irrigation</a:t>
                      </a:r>
                      <a:r>
                        <a:rPr lang="en-US" sz="1100" b="0" u="none" kern="1200" baseline="0" noProof="0" smtClean="0"/>
                        <a:t> of vegetables and backyard gardens, processing coffee</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135.0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1-150, but some users  &gt; 150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40.3 </a:t>
                      </a:r>
                      <a:endParaRPr lang="en-US" sz="1100" b="0" u="none" noProof="0">
                        <a:latin typeface="Times New Roman"/>
                        <a:ea typeface="Times New Roman"/>
                        <a:cs typeface="Times New Roman"/>
                      </a:endParaRPr>
                    </a:p>
                  </a:txBody>
                  <a:tcPr marL="62125" marR="62125" marT="8628" marB="0">
                    <a:solidFill>
                      <a:schemeClr val="bg1"/>
                    </a:solidFill>
                  </a:tcPr>
                </a:tc>
              </a:tr>
              <a:tr h="438935">
                <a:tc>
                  <a:txBody>
                    <a:bodyPr/>
                    <a:lstStyle/>
                    <a:p>
                      <a:pPr>
                        <a:spcAft>
                          <a:spcPts val="0"/>
                        </a:spcAft>
                      </a:pPr>
                      <a:r>
                        <a:rPr lang="en-US" sz="1100" b="0" u="none" kern="1200" noProof="0" smtClean="0"/>
                        <a:t>Big farmers</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Crop irrigation and livestock</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483.7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0-200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67.3 </a:t>
                      </a:r>
                      <a:endParaRPr lang="en-US" sz="1100" b="0" u="none" noProof="0">
                        <a:latin typeface="Times New Roman"/>
                        <a:ea typeface="Times New Roman"/>
                        <a:cs typeface="Times New Roman"/>
                      </a:endParaRPr>
                    </a:p>
                  </a:txBody>
                  <a:tcPr marL="62125" marR="62125" marT="8628" marB="0">
                    <a:solidFill>
                      <a:schemeClr val="bg1"/>
                    </a:solidFill>
                  </a:tcPr>
                </a:tc>
              </a:tr>
              <a:tr h="582261">
                <a:tc>
                  <a:txBody>
                    <a:bodyPr/>
                    <a:lstStyle/>
                    <a:p>
                      <a:pPr>
                        <a:spcAft>
                          <a:spcPts val="0"/>
                        </a:spcAft>
                      </a:pPr>
                      <a:r>
                        <a:rPr lang="en-US" sz="1100" b="0" u="none" kern="1200" noProof="0" smtClean="0"/>
                        <a:t>Cattle ranchers</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Water for large number of livestock, pig</a:t>
                      </a:r>
                      <a:r>
                        <a:rPr lang="en-US" sz="1100" b="0" u="none" kern="1200" baseline="0" noProof="0" smtClean="0"/>
                        <a:t> and poultry farms, fish farms</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280.0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20-200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87.5 </a:t>
                      </a:r>
                      <a:endParaRPr lang="en-US" sz="1100" b="0" u="none" noProof="0">
                        <a:latin typeface="Times New Roman"/>
                        <a:ea typeface="Times New Roman"/>
                        <a:cs typeface="Times New Roman"/>
                      </a:endParaRPr>
                    </a:p>
                  </a:txBody>
                  <a:tcPr marL="62125" marR="62125" marT="8628" marB="0">
                    <a:solidFill>
                      <a:schemeClr val="bg1"/>
                    </a:solidFill>
                  </a:tcPr>
                </a:tc>
              </a:tr>
              <a:tr h="868913">
                <a:tc>
                  <a:txBody>
                    <a:bodyPr/>
                    <a:lstStyle/>
                    <a:p>
                      <a:pPr>
                        <a:spcAft>
                          <a:spcPts val="0"/>
                        </a:spcAft>
                      </a:pPr>
                      <a:r>
                        <a:rPr lang="en-US" sz="1100" b="0" u="none" kern="1200" noProof="0" smtClean="0"/>
                        <a:t>Businesses</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Water for small</a:t>
                      </a:r>
                      <a:r>
                        <a:rPr lang="en-US" sz="1100" b="0" u="none" kern="1200" baseline="0" noProof="0" smtClean="0"/>
                        <a:t> and medium industries, such as brick making, hotel, and cheese making</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82.7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spcAft>
                          <a:spcPts val="0"/>
                        </a:spcAft>
                      </a:pPr>
                      <a:r>
                        <a:rPr lang="en-US" sz="1100" b="0" u="none" kern="1200" noProof="0" smtClean="0"/>
                        <a:t>1-125 </a:t>
                      </a:r>
                      <a:endParaRPr lang="en-US" sz="1100" b="0" u="none" noProof="0">
                        <a:latin typeface="Times New Roman"/>
                        <a:ea typeface="Times New Roman"/>
                        <a:cs typeface="Times New Roman"/>
                      </a:endParaRPr>
                    </a:p>
                  </a:txBody>
                  <a:tcPr marL="62125" marR="62125" marT="8628" marB="0">
                    <a:solidFill>
                      <a:schemeClr val="bg1"/>
                    </a:solidFill>
                  </a:tcPr>
                </a:tc>
                <a:tc>
                  <a:txBody>
                    <a:bodyPr/>
                    <a:lstStyle/>
                    <a:p>
                      <a:pPr algn="ctr">
                        <a:spcAft>
                          <a:spcPts val="0"/>
                        </a:spcAft>
                      </a:pPr>
                      <a:r>
                        <a:rPr lang="en-US" sz="1100" b="0" u="none" kern="1200" noProof="0" smtClean="0"/>
                        <a:t>8.0 </a:t>
                      </a:r>
                      <a:endParaRPr lang="en-US" sz="1100" b="0" u="none" noProof="0">
                        <a:latin typeface="Times New Roman"/>
                        <a:ea typeface="Times New Roman"/>
                        <a:cs typeface="Times New Roman"/>
                      </a:endParaRPr>
                    </a:p>
                  </a:txBody>
                  <a:tcPr marL="62125" marR="62125" marT="8628" marB="0">
                    <a:solidFill>
                      <a:schemeClr val="bg1"/>
                    </a:solid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z="2800" b="1" smtClean="0"/>
              <a:t/>
            </a:r>
            <a:br>
              <a:rPr lang="en-US" sz="2800" b="1" smtClean="0"/>
            </a:br>
            <a:r>
              <a:rPr lang="en-US" sz="2800" b="1" smtClean="0"/>
              <a:t>Progress on the MUS pilot project</a:t>
            </a:r>
            <a:endParaRPr lang="en-US" sz="2800" smtClean="0"/>
          </a:p>
        </p:txBody>
      </p:sp>
      <p:sp>
        <p:nvSpPr>
          <p:cNvPr id="13315" name="Content Placeholder 2"/>
          <p:cNvSpPr>
            <a:spLocks noGrp="1"/>
          </p:cNvSpPr>
          <p:nvPr>
            <p:ph idx="1"/>
          </p:nvPr>
        </p:nvSpPr>
        <p:spPr>
          <a:xfrm>
            <a:off x="468313" y="1600200"/>
            <a:ext cx="8218487" cy="4997450"/>
          </a:xfrm>
        </p:spPr>
        <p:txBody>
          <a:bodyPr/>
          <a:lstStyle/>
          <a:p>
            <a:pPr>
              <a:buFontTx/>
              <a:buNone/>
            </a:pPr>
            <a:r>
              <a:rPr lang="en-US" sz="1800" smtClean="0"/>
              <a:t>Activities carried out so far:</a:t>
            </a:r>
          </a:p>
          <a:p>
            <a:r>
              <a:rPr lang="en-US" sz="1800" smtClean="0"/>
              <a:t>Training and discussion workshop with engineers and technicians to get inputs for the guidelines</a:t>
            </a:r>
          </a:p>
          <a:p>
            <a:r>
              <a:rPr lang="en-US" sz="1800" smtClean="0"/>
              <a:t>Development of the guideline document</a:t>
            </a:r>
          </a:p>
          <a:p>
            <a:r>
              <a:rPr lang="en-US" sz="1800" smtClean="0"/>
              <a:t>Selection of communities where the guidelines would be tested</a:t>
            </a:r>
          </a:p>
          <a:p>
            <a:r>
              <a:rPr lang="en-US" sz="1800" smtClean="0"/>
              <a:t>Further induction of engineers and technicians</a:t>
            </a:r>
          </a:p>
          <a:p>
            <a:r>
              <a:rPr lang="en-US" sz="1800" smtClean="0"/>
              <a:t>Applying the assessment and feasibility steps of the guidelines in 6 communities in the Department of La Paz</a:t>
            </a:r>
            <a:endParaRPr lang="en-US" sz="14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p:txBody>
          <a:bodyPr/>
          <a:lstStyle/>
          <a:p>
            <a:r>
              <a:rPr lang="en-US" smtClean="0"/>
              <a:t>Case of guideline application</a:t>
            </a:r>
          </a:p>
        </p:txBody>
      </p:sp>
      <p:sp>
        <p:nvSpPr>
          <p:cNvPr id="3" name="2 Marcador de contenido"/>
          <p:cNvSpPr>
            <a:spLocks noGrp="1"/>
          </p:cNvSpPr>
          <p:nvPr>
            <p:ph idx="1"/>
          </p:nvPr>
        </p:nvSpPr>
        <p:spPr>
          <a:xfrm>
            <a:off x="457200" y="1935163"/>
            <a:ext cx="5699125" cy="4518025"/>
          </a:xfrm>
        </p:spPr>
        <p:style>
          <a:lnRef idx="1">
            <a:schemeClr val="accent2"/>
          </a:lnRef>
          <a:fillRef idx="2">
            <a:schemeClr val="accent2"/>
          </a:fillRef>
          <a:effectRef idx="1">
            <a:schemeClr val="accent2"/>
          </a:effectRef>
          <a:fontRef idx="minor">
            <a:schemeClr val="dk1"/>
          </a:fontRef>
        </p:style>
        <p:txBody>
          <a:bodyPr>
            <a:normAutofit fontScale="92500" lnSpcReduction="20000"/>
          </a:bodyPr>
          <a:lstStyle/>
          <a:p>
            <a:pPr>
              <a:defRPr/>
            </a:pPr>
            <a:r>
              <a:rPr lang="en-US" smtClean="0"/>
              <a:t>Community: Culizanba, La Paz</a:t>
            </a:r>
          </a:p>
          <a:p>
            <a:pPr>
              <a:defRPr/>
            </a:pPr>
            <a:r>
              <a:rPr lang="en-US" smtClean="0"/>
              <a:t>Number of households: 37</a:t>
            </a:r>
          </a:p>
          <a:p>
            <a:pPr>
              <a:defRPr/>
            </a:pPr>
            <a:r>
              <a:rPr lang="en-US" smtClean="0"/>
              <a:t>Population: 246 persons</a:t>
            </a:r>
          </a:p>
          <a:p>
            <a:pPr>
              <a:defRPr/>
            </a:pPr>
            <a:r>
              <a:rPr lang="en-US" smtClean="0"/>
              <a:t>Type of water source: surface water</a:t>
            </a:r>
          </a:p>
          <a:p>
            <a:pPr>
              <a:defRPr/>
            </a:pPr>
            <a:r>
              <a:rPr lang="en-US" smtClean="0"/>
              <a:t>Currently, there is no formal water supply system; people use hosepipes from the river to their homestead</a:t>
            </a:r>
          </a:p>
        </p:txBody>
      </p:sp>
      <p:pic>
        <p:nvPicPr>
          <p:cNvPr id="14340" name="Picture 3"/>
          <p:cNvPicPr>
            <a:picLocks noChangeAspect="1" noChangeArrowheads="1"/>
          </p:cNvPicPr>
          <p:nvPr/>
        </p:nvPicPr>
        <p:blipFill>
          <a:blip r:embed="rId2" cstate="print"/>
          <a:srcRect/>
          <a:stretch>
            <a:fillRect/>
          </a:stretch>
        </p:blipFill>
        <p:spPr bwMode="auto">
          <a:xfrm>
            <a:off x="6588125" y="3573463"/>
            <a:ext cx="1152525" cy="1546225"/>
          </a:xfrm>
          <a:prstGeom prst="rect">
            <a:avLst/>
          </a:prstGeom>
          <a:noFill/>
          <a:ln w="9525">
            <a:noFill/>
            <a:miter lim="800000"/>
            <a:headEnd/>
            <a:tailEnd/>
          </a:ln>
        </p:spPr>
      </p:pic>
      <p:pic>
        <p:nvPicPr>
          <p:cNvPr id="14341" name="Picture 5" descr="C:\Users\Jazel\Entorno de red\Desktop\00 fhis\DSC05338.JPG"/>
          <p:cNvPicPr>
            <a:picLocks noChangeAspect="1" noChangeArrowheads="1"/>
          </p:cNvPicPr>
          <p:nvPr/>
        </p:nvPicPr>
        <p:blipFill>
          <a:blip r:embed="rId3" cstate="print"/>
          <a:srcRect/>
          <a:stretch>
            <a:fillRect/>
          </a:stretch>
        </p:blipFill>
        <p:spPr bwMode="auto">
          <a:xfrm>
            <a:off x="6588125" y="1989138"/>
            <a:ext cx="2016125" cy="1511300"/>
          </a:xfrm>
          <a:prstGeom prst="rect">
            <a:avLst/>
          </a:prstGeom>
          <a:noFill/>
          <a:ln w="9525">
            <a:noFill/>
            <a:miter lim="800000"/>
            <a:headEnd/>
            <a:tailEnd/>
          </a:ln>
        </p:spPr>
      </p:pic>
      <p:pic>
        <p:nvPicPr>
          <p:cNvPr id="14342" name="Picture 4"/>
          <p:cNvPicPr>
            <a:picLocks noChangeAspect="1" noChangeArrowheads="1"/>
          </p:cNvPicPr>
          <p:nvPr/>
        </p:nvPicPr>
        <p:blipFill>
          <a:blip r:embed="rId4" cstate="print"/>
          <a:srcRect/>
          <a:stretch>
            <a:fillRect/>
          </a:stretch>
        </p:blipFill>
        <p:spPr bwMode="auto">
          <a:xfrm>
            <a:off x="6588125" y="5157788"/>
            <a:ext cx="2012950" cy="1511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sz="3200" smtClean="0"/>
              <a:t>User categorization</a:t>
            </a:r>
          </a:p>
        </p:txBody>
      </p:sp>
      <p:pic>
        <p:nvPicPr>
          <p:cNvPr id="15363" name="Picture 2"/>
          <p:cNvPicPr>
            <a:picLocks noGrp="1" noChangeAspect="1" noChangeArrowheads="1"/>
          </p:cNvPicPr>
          <p:nvPr>
            <p:ph idx="1"/>
          </p:nvPr>
        </p:nvPicPr>
        <p:blipFill>
          <a:blip r:embed="rId3" cstate="print"/>
          <a:srcRect/>
          <a:stretch>
            <a:fillRect/>
          </a:stretch>
        </p:blipFill>
        <p:spPr>
          <a:xfrm>
            <a:off x="457200" y="1674813"/>
            <a:ext cx="8229600" cy="4376737"/>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mtClean="0"/>
              <a:t>Example of design calculation</a:t>
            </a:r>
          </a:p>
        </p:txBody>
      </p:sp>
      <p:graphicFrame>
        <p:nvGraphicFramePr>
          <p:cNvPr id="5" name="4 Marcador de contenido"/>
          <p:cNvGraphicFramePr>
            <a:graphicFrameLocks noGrp="1"/>
          </p:cNvGraphicFramePr>
          <p:nvPr>
            <p:ph idx="1"/>
          </p:nvPr>
        </p:nvGraphicFramePr>
        <p:xfrm>
          <a:off x="611560" y="1988841"/>
          <a:ext cx="7344816" cy="3836445"/>
        </p:xfrm>
        <a:graphic>
          <a:graphicData uri="http://schemas.openxmlformats.org/drawingml/2006/table">
            <a:tbl>
              <a:tblPr firstRow="1" lastRow="1">
                <a:tableStyleId>{284E427A-3D55-4303-BF80-6455036E1DE7}</a:tableStyleId>
              </a:tblPr>
              <a:tblGrid>
                <a:gridCol w="3699215"/>
                <a:gridCol w="2037248"/>
                <a:gridCol w="1608353"/>
              </a:tblGrid>
              <a:tr h="555613">
                <a:tc>
                  <a:txBody>
                    <a:bodyPr/>
                    <a:lstStyle/>
                    <a:p>
                      <a:pPr algn="ctr" fontAlgn="ctr"/>
                      <a:r>
                        <a:rPr lang="es-HN" sz="1400" b="1" i="0" u="none" strike="noStrike" dirty="0" err="1" smtClean="0">
                          <a:solidFill>
                            <a:schemeClr val="tx1"/>
                          </a:solidFill>
                          <a:latin typeface="+mn-lt"/>
                        </a:rPr>
                        <a:t>User</a:t>
                      </a:r>
                      <a:r>
                        <a:rPr lang="es-HN" sz="1400" b="1" i="0" u="none" strike="noStrike" dirty="0" smtClean="0">
                          <a:solidFill>
                            <a:schemeClr val="tx1"/>
                          </a:solidFill>
                          <a:latin typeface="+mn-lt"/>
                        </a:rPr>
                        <a:t> </a:t>
                      </a:r>
                      <a:r>
                        <a:rPr lang="es-HN" sz="1400" b="1" i="0" u="none" strike="noStrike" dirty="0" err="1" smtClean="0">
                          <a:solidFill>
                            <a:schemeClr val="tx1"/>
                          </a:solidFill>
                          <a:latin typeface="+mn-lt"/>
                        </a:rPr>
                        <a:t>category</a:t>
                      </a:r>
                      <a:endParaRPr lang="es-HN" sz="1400" b="1"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HN" sz="1400" b="1" i="0" u="none" strike="noStrike" err="1" smtClean="0">
                          <a:solidFill>
                            <a:schemeClr val="tx1"/>
                          </a:solidFill>
                          <a:latin typeface="+mn-lt"/>
                        </a:rPr>
                        <a:t>Subsistence</a:t>
                      </a:r>
                      <a:r>
                        <a:rPr lang="es-HN" sz="1400" b="1" i="0" u="none" strike="noStrike" smtClean="0">
                          <a:solidFill>
                            <a:schemeClr val="tx1"/>
                          </a:solidFill>
                          <a:latin typeface="+mn-lt"/>
                        </a:rPr>
                        <a:t> </a:t>
                      </a:r>
                      <a:r>
                        <a:rPr lang="es-HN" sz="1400" b="1" i="0" u="none" strike="noStrike" err="1" smtClean="0">
                          <a:solidFill>
                            <a:schemeClr val="tx1"/>
                          </a:solidFill>
                          <a:latin typeface="+mn-lt"/>
                        </a:rPr>
                        <a:t>farmers</a:t>
                      </a:r>
                      <a:endParaRPr lang="es-HN" sz="1400" b="1"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HN" sz="1400" b="1" i="0" u="none" strike="noStrike" smtClean="0">
                          <a:solidFill>
                            <a:schemeClr val="tx1"/>
                          </a:solidFill>
                          <a:latin typeface="+mn-lt"/>
                        </a:rPr>
                        <a:t>Small</a:t>
                      </a:r>
                      <a:r>
                        <a:rPr lang="es-HN" sz="1400" b="1" i="0" u="none" strike="noStrike" baseline="0" smtClean="0">
                          <a:solidFill>
                            <a:schemeClr val="tx1"/>
                          </a:solidFill>
                          <a:latin typeface="+mn-lt"/>
                        </a:rPr>
                        <a:t> and </a:t>
                      </a:r>
                      <a:r>
                        <a:rPr lang="es-HN" sz="1400" b="1" i="0" u="none" strike="noStrike" baseline="0" err="1" smtClean="0">
                          <a:solidFill>
                            <a:schemeClr val="tx1"/>
                          </a:solidFill>
                          <a:latin typeface="+mn-lt"/>
                        </a:rPr>
                        <a:t>medium</a:t>
                      </a:r>
                      <a:r>
                        <a:rPr lang="es-HN" sz="1400" b="1" i="0" u="none" strike="noStrike" baseline="0" smtClean="0">
                          <a:solidFill>
                            <a:schemeClr val="tx1"/>
                          </a:solidFill>
                          <a:latin typeface="+mn-lt"/>
                        </a:rPr>
                        <a:t> </a:t>
                      </a:r>
                      <a:r>
                        <a:rPr lang="es-HN" sz="1400" b="1" i="0" u="none" strike="noStrike" baseline="0" err="1" smtClean="0">
                          <a:solidFill>
                            <a:schemeClr val="tx1"/>
                          </a:solidFill>
                          <a:latin typeface="+mn-lt"/>
                        </a:rPr>
                        <a:t>farmers</a:t>
                      </a:r>
                      <a:endParaRPr lang="es-HN" sz="1400" b="1"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6710">
                <a:tc>
                  <a:txBody>
                    <a:bodyPr/>
                    <a:lstStyle/>
                    <a:p>
                      <a:pPr algn="l" fontAlgn="b"/>
                      <a:r>
                        <a:rPr lang="es-HN" sz="1400" b="0" i="0" u="none" strike="noStrike" dirty="0">
                          <a:solidFill>
                            <a:schemeClr val="tx1"/>
                          </a:solidFill>
                          <a:latin typeface="+mn-lt"/>
                        </a:rPr>
                        <a:t>% </a:t>
                      </a:r>
                      <a:r>
                        <a:rPr lang="es-HN" sz="1400" b="0" i="0" u="none" strike="noStrike" dirty="0" err="1" smtClean="0">
                          <a:solidFill>
                            <a:schemeClr val="tx1"/>
                          </a:solidFill>
                          <a:latin typeface="+mn-lt"/>
                        </a:rPr>
                        <a:t>population</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a:solidFill>
                            <a:schemeClr val="tx1"/>
                          </a:solidFill>
                          <a:latin typeface="+mn-lt"/>
                        </a:rPr>
                        <a:t>41%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a:solidFill>
                            <a:schemeClr val="tx1"/>
                          </a:solidFill>
                          <a:latin typeface="+mn-lt"/>
                        </a:rPr>
                        <a:t>59%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6710">
                <a:tc>
                  <a:txBody>
                    <a:bodyPr/>
                    <a:lstStyle/>
                    <a:p>
                      <a:pPr algn="l" fontAlgn="b"/>
                      <a:r>
                        <a:rPr lang="es-HN" sz="1400" b="0" i="0" u="none" strike="noStrike" dirty="0" smtClean="0">
                          <a:solidFill>
                            <a:schemeClr val="tx1"/>
                          </a:solidFill>
                          <a:latin typeface="+mn-lt"/>
                        </a:rPr>
                        <a:t>Median</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productive</a:t>
                      </a:r>
                      <a:r>
                        <a:rPr lang="es-HN" sz="1400" b="0" i="0" u="none" strike="noStrike" baseline="0" dirty="0" smtClean="0">
                          <a:solidFill>
                            <a:schemeClr val="tx1"/>
                          </a:solidFill>
                          <a:latin typeface="+mn-lt"/>
                        </a:rPr>
                        <a:t> use </a:t>
                      </a:r>
                      <a:r>
                        <a:rPr lang="es-HN" sz="1400" b="0" i="0" u="none" strike="noStrike" baseline="0" dirty="0" err="1" smtClean="0">
                          <a:solidFill>
                            <a:schemeClr val="tx1"/>
                          </a:solidFill>
                          <a:latin typeface="+mn-lt"/>
                        </a:rPr>
                        <a:t>from</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water</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supply</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systems</a:t>
                      </a:r>
                      <a:r>
                        <a:rPr lang="es-HN" sz="1400" b="0" i="0" u="none" strike="noStrike" dirty="0" smtClean="0">
                          <a:solidFill>
                            <a:schemeClr val="tx1"/>
                          </a:solidFill>
                          <a:latin typeface="+mn-lt"/>
                        </a:rPr>
                        <a:t>(l/p/d</a:t>
                      </a:r>
                      <a:r>
                        <a:rPr lang="es-HN" sz="1400" b="0" i="0" u="none" strike="noStrike" dirty="0">
                          <a:solidFill>
                            <a:schemeClr val="tx1"/>
                          </a:solidFill>
                          <a:latin typeface="+mn-lt"/>
                        </a:rPr>
                        <a: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a:solidFill>
                            <a:schemeClr val="tx1"/>
                          </a:solidFill>
                          <a:latin typeface="+mn-lt"/>
                        </a:rPr>
                        <a:t>11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a:solidFill>
                            <a:schemeClr val="tx1"/>
                          </a:solidFill>
                          <a:latin typeface="+mn-lt"/>
                        </a:rPr>
                        <a:t>40.3</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6710">
                <a:tc>
                  <a:txBody>
                    <a:bodyPr/>
                    <a:lstStyle/>
                    <a:p>
                      <a:pPr algn="l" fontAlgn="b"/>
                      <a:r>
                        <a:rPr lang="es-HN" sz="1400" b="0" i="0" u="none" strike="noStrike" dirty="0" smtClean="0">
                          <a:solidFill>
                            <a:schemeClr val="tx1"/>
                          </a:solidFill>
                          <a:latin typeface="+mn-lt"/>
                        </a:rPr>
                        <a:t>Median</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productive</a:t>
                      </a:r>
                      <a:r>
                        <a:rPr lang="es-HN" sz="1400" b="0" i="0" u="none" strike="noStrike" baseline="0" dirty="0" smtClean="0">
                          <a:solidFill>
                            <a:schemeClr val="tx1"/>
                          </a:solidFill>
                          <a:latin typeface="+mn-lt"/>
                        </a:rPr>
                        <a:t> use </a:t>
                      </a:r>
                      <a:r>
                        <a:rPr lang="es-HN" sz="1400" b="0" i="0" u="none" strike="noStrike" baseline="0" dirty="0" err="1" smtClean="0">
                          <a:solidFill>
                            <a:schemeClr val="tx1"/>
                          </a:solidFill>
                          <a:latin typeface="+mn-lt"/>
                        </a:rPr>
                        <a:t>from</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water</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supply</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systems</a:t>
                      </a:r>
                      <a:r>
                        <a:rPr lang="es-HN" sz="1400" b="0" i="0" u="none" strike="noStrike" dirty="0" smtClean="0">
                          <a:solidFill>
                            <a:schemeClr val="tx1"/>
                          </a:solidFill>
                          <a:latin typeface="+mn-lt"/>
                        </a:rPr>
                        <a:t>(</a:t>
                      </a:r>
                      <a:r>
                        <a:rPr lang="es-HN" sz="1400" b="0" i="0" u="none" strike="noStrike" dirty="0" err="1" smtClean="0">
                          <a:solidFill>
                            <a:schemeClr val="tx1"/>
                          </a:solidFill>
                          <a:latin typeface="+mn-lt"/>
                        </a:rPr>
                        <a:t>Galons</a:t>
                      </a:r>
                      <a:r>
                        <a:rPr lang="es-HN" sz="1400" b="0" i="0" u="none" strike="noStrike" dirty="0" smtClean="0">
                          <a:solidFill>
                            <a:schemeClr val="tx1"/>
                          </a:solidFill>
                          <a:latin typeface="+mn-lt"/>
                        </a:rPr>
                        <a:t>/p/</a:t>
                      </a:r>
                      <a:r>
                        <a:rPr lang="es-HN" sz="1400" b="0" i="0" u="none" strike="noStrike" dirty="0" err="1" smtClean="0">
                          <a:solidFill>
                            <a:schemeClr val="tx1"/>
                          </a:solidFill>
                          <a:latin typeface="+mn-lt"/>
                        </a:rPr>
                        <a:t>day</a:t>
                      </a:r>
                      <a:r>
                        <a:rPr lang="es-HN" sz="1400" b="0" i="0" u="none" strike="noStrike" dirty="0" smtClean="0">
                          <a:solidFill>
                            <a:schemeClr val="tx1"/>
                          </a:solidFill>
                          <a:latin typeface="+mn-lt"/>
                        </a:rPr>
                        <a:t>)</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a:solidFill>
                            <a:schemeClr val="tx1"/>
                          </a:solidFill>
                          <a:latin typeface="+mn-lt"/>
                        </a:rPr>
                        <a:t>2.91</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a:solidFill>
                            <a:schemeClr val="tx1"/>
                          </a:solidFill>
                          <a:latin typeface="+mn-lt"/>
                        </a:rPr>
                        <a:t>10.65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6710">
                <a:tc>
                  <a:txBody>
                    <a:bodyPr/>
                    <a:lstStyle/>
                    <a:p>
                      <a:pPr algn="l" fontAlgn="b"/>
                      <a:r>
                        <a:rPr lang="es-HN" sz="1400" b="0" i="0" u="none" strike="noStrike" dirty="0" smtClean="0">
                          <a:solidFill>
                            <a:schemeClr val="tx1"/>
                          </a:solidFill>
                          <a:latin typeface="+mn-lt"/>
                        </a:rPr>
                        <a:t>Median </a:t>
                      </a:r>
                      <a:r>
                        <a:rPr lang="es-HN" sz="1400" b="0" i="0" u="none" strike="noStrike" dirty="0" err="1" smtClean="0">
                          <a:solidFill>
                            <a:schemeClr val="tx1"/>
                          </a:solidFill>
                          <a:latin typeface="+mn-lt"/>
                        </a:rPr>
                        <a:t>domestic</a:t>
                      </a:r>
                      <a:r>
                        <a:rPr lang="es-HN" sz="1400" b="0" i="0" u="none" strike="noStrike" dirty="0" smtClean="0">
                          <a:solidFill>
                            <a:schemeClr val="tx1"/>
                          </a:solidFill>
                          <a:latin typeface="+mn-lt"/>
                        </a:rPr>
                        <a:t> </a:t>
                      </a:r>
                      <a:r>
                        <a:rPr lang="es-HN" sz="1400" b="0" i="0" u="none" strike="noStrike" dirty="0" err="1" smtClean="0">
                          <a:solidFill>
                            <a:schemeClr val="tx1"/>
                          </a:solidFill>
                          <a:latin typeface="+mn-lt"/>
                        </a:rPr>
                        <a:t>design</a:t>
                      </a:r>
                      <a:r>
                        <a:rPr lang="es-HN" sz="1400" b="0" i="0" u="none" strike="noStrike" baseline="0" dirty="0" smtClean="0">
                          <a:solidFill>
                            <a:schemeClr val="tx1"/>
                          </a:solidFill>
                          <a:latin typeface="+mn-lt"/>
                        </a:rPr>
                        <a:t> </a:t>
                      </a:r>
                      <a:r>
                        <a:rPr lang="es-HN" sz="1400" b="0" i="0" u="none" strike="noStrike" baseline="0" dirty="0" err="1" smtClean="0">
                          <a:solidFill>
                            <a:schemeClr val="tx1"/>
                          </a:solidFill>
                          <a:latin typeface="+mn-lt"/>
                        </a:rPr>
                        <a:t>norm</a:t>
                      </a:r>
                      <a:r>
                        <a:rPr lang="es-HN" sz="1400" b="0" i="0" u="none" strike="noStrike" dirty="0" smtClean="0">
                          <a:solidFill>
                            <a:schemeClr val="tx1"/>
                          </a:solidFill>
                          <a:latin typeface="+mn-lt"/>
                        </a:rPr>
                        <a:t>(</a:t>
                      </a:r>
                      <a:r>
                        <a:rPr lang="es-HN" sz="1400" b="0" i="0" u="none" strike="noStrike" dirty="0" err="1" smtClean="0">
                          <a:solidFill>
                            <a:schemeClr val="tx1"/>
                          </a:solidFill>
                          <a:latin typeface="+mn-lt"/>
                        </a:rPr>
                        <a:t>Galons</a:t>
                      </a:r>
                      <a:r>
                        <a:rPr lang="es-HN" sz="1400" b="0" i="0" u="none" strike="noStrike" dirty="0" smtClean="0">
                          <a:solidFill>
                            <a:schemeClr val="tx1"/>
                          </a:solidFill>
                          <a:latin typeface="+mn-lt"/>
                        </a:rPr>
                        <a:t>/p/</a:t>
                      </a:r>
                      <a:r>
                        <a:rPr lang="es-HN" sz="1400" b="0" i="0" u="none" strike="noStrike" dirty="0" err="1" smtClean="0">
                          <a:solidFill>
                            <a:schemeClr val="tx1"/>
                          </a:solidFill>
                          <a:latin typeface="+mn-lt"/>
                        </a:rPr>
                        <a:t>day</a:t>
                      </a:r>
                      <a:r>
                        <a:rPr lang="es-HN" sz="1400" b="0" i="0" u="none" strike="noStrike" dirty="0" smtClean="0">
                          <a:solidFill>
                            <a:schemeClr val="tx1"/>
                          </a:solidFill>
                          <a:latin typeface="+mn-lt"/>
                        </a:rPr>
                        <a:t>)</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smtClean="0">
                          <a:solidFill>
                            <a:schemeClr val="tx1"/>
                          </a:solidFill>
                          <a:latin typeface="+mn-lt"/>
                        </a:rPr>
                        <a:t>25</a:t>
                      </a:r>
                      <a:endParaRPr lang="es-HN" sz="1400" b="0"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i="0" u="none" strike="noStrike" smtClean="0">
                          <a:solidFill>
                            <a:schemeClr val="tx1"/>
                          </a:solidFill>
                          <a:latin typeface="+mn-lt"/>
                        </a:rPr>
                        <a:t>25</a:t>
                      </a:r>
                      <a:endParaRPr lang="es-HN" sz="1400" b="0"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7807">
                <a:tc>
                  <a:txBody>
                    <a:bodyPr/>
                    <a:lstStyle/>
                    <a:p>
                      <a:pPr algn="l" fontAlgn="b"/>
                      <a:r>
                        <a:rPr lang="es-HN" sz="1400" b="0" i="0" u="none" strike="noStrike" err="1" smtClean="0">
                          <a:solidFill>
                            <a:schemeClr val="tx1"/>
                          </a:solidFill>
                          <a:latin typeface="+mn-lt"/>
                        </a:rPr>
                        <a:t>Average</a:t>
                      </a:r>
                      <a:r>
                        <a:rPr lang="es-HN" sz="1400" b="0" i="0" u="none" strike="noStrike" baseline="0" smtClean="0">
                          <a:solidFill>
                            <a:schemeClr val="tx1"/>
                          </a:solidFill>
                          <a:latin typeface="+mn-lt"/>
                        </a:rPr>
                        <a:t> </a:t>
                      </a:r>
                      <a:r>
                        <a:rPr lang="es-HN" sz="1400" b="0" i="0" u="none" strike="noStrike" baseline="0" err="1" smtClean="0">
                          <a:solidFill>
                            <a:schemeClr val="tx1"/>
                          </a:solidFill>
                          <a:latin typeface="+mn-lt"/>
                        </a:rPr>
                        <a:t>design</a:t>
                      </a:r>
                      <a:r>
                        <a:rPr lang="es-HN" sz="1400" b="0" i="0" u="none" strike="noStrike" baseline="0" smtClean="0">
                          <a:solidFill>
                            <a:schemeClr val="tx1"/>
                          </a:solidFill>
                          <a:latin typeface="+mn-lt"/>
                        </a:rPr>
                        <a:t> </a:t>
                      </a:r>
                      <a:r>
                        <a:rPr lang="es-HN" sz="1400" b="0" i="0" u="none" strike="noStrike" baseline="0" err="1" smtClean="0">
                          <a:solidFill>
                            <a:schemeClr val="tx1"/>
                          </a:solidFill>
                          <a:latin typeface="+mn-lt"/>
                        </a:rPr>
                        <a:t>supply</a:t>
                      </a:r>
                      <a:r>
                        <a:rPr lang="es-HN" sz="1400" b="0" i="0" u="none" strike="noStrike" baseline="0" smtClean="0">
                          <a:solidFill>
                            <a:schemeClr val="tx1"/>
                          </a:solidFill>
                          <a:latin typeface="+mn-lt"/>
                        </a:rPr>
                        <a:t> (</a:t>
                      </a:r>
                      <a:r>
                        <a:rPr lang="es-HN" sz="1400" b="0" i="0" u="none" strike="noStrike" baseline="0" err="1" smtClean="0">
                          <a:solidFill>
                            <a:schemeClr val="tx1"/>
                          </a:solidFill>
                          <a:latin typeface="+mn-lt"/>
                        </a:rPr>
                        <a:t>Galons</a:t>
                      </a:r>
                      <a:r>
                        <a:rPr lang="es-HN" sz="1400" b="0" i="0" u="none" strike="noStrike" baseline="0" smtClean="0">
                          <a:solidFill>
                            <a:schemeClr val="tx1"/>
                          </a:solidFill>
                          <a:latin typeface="+mn-lt"/>
                        </a:rPr>
                        <a:t>/p/</a:t>
                      </a:r>
                      <a:r>
                        <a:rPr lang="es-HN" sz="1400" b="0" i="0" u="none" strike="noStrike" baseline="0" err="1" smtClean="0">
                          <a:solidFill>
                            <a:schemeClr val="tx1"/>
                          </a:solidFill>
                          <a:latin typeface="+mn-lt"/>
                        </a:rPr>
                        <a:t>day</a:t>
                      </a:r>
                      <a:r>
                        <a:rPr lang="es-HN" sz="1400" b="0" i="0" u="none" strike="noStrike" baseline="0" smtClean="0">
                          <a:solidFill>
                            <a:schemeClr val="tx1"/>
                          </a:solidFill>
                          <a:latin typeface="+mn-lt"/>
                        </a:rPr>
                        <a:t>)</a:t>
                      </a:r>
                      <a:endParaRPr lang="es-HN" sz="1400" b="1"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1" u="none" strike="noStrike">
                          <a:solidFill>
                            <a:schemeClr val="tx1"/>
                          </a:solidFill>
                          <a:latin typeface="+mn-lt"/>
                        </a:rPr>
                        <a:t>27.91</a:t>
                      </a:r>
                      <a:endParaRPr lang="es-HN" sz="1400" b="1"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1" u="none" strike="noStrike">
                          <a:solidFill>
                            <a:schemeClr val="tx1"/>
                          </a:solidFill>
                          <a:latin typeface="+mn-lt"/>
                        </a:rPr>
                        <a:t>35.65</a:t>
                      </a:r>
                      <a:endParaRPr lang="es-HN" sz="1400" b="1"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7807">
                <a:tc>
                  <a:txBody>
                    <a:bodyPr/>
                    <a:lstStyle/>
                    <a:p>
                      <a:pPr algn="l" fontAlgn="b"/>
                      <a:r>
                        <a:rPr lang="es-HN" sz="1400" u="none" strike="noStrike" dirty="0" smtClean="0">
                          <a:solidFill>
                            <a:schemeClr val="tx1"/>
                          </a:solidFill>
                          <a:latin typeface="+mn-lt"/>
                        </a:rPr>
                        <a:t>Total </a:t>
                      </a:r>
                      <a:r>
                        <a:rPr lang="es-HN" sz="1400" u="none" strike="noStrike" dirty="0" err="1" smtClean="0">
                          <a:solidFill>
                            <a:schemeClr val="tx1"/>
                          </a:solidFill>
                          <a:latin typeface="+mn-lt"/>
                        </a:rPr>
                        <a:t>supply</a:t>
                      </a:r>
                      <a:r>
                        <a:rPr lang="es-HN" sz="1400" u="none" strike="noStrike" dirty="0" smtClean="0">
                          <a:solidFill>
                            <a:schemeClr val="tx1"/>
                          </a:solidFill>
                          <a:latin typeface="+mn-lt"/>
                        </a:rPr>
                        <a:t> (</a:t>
                      </a:r>
                      <a:r>
                        <a:rPr lang="es-HN" sz="1400" u="none" strike="noStrike" dirty="0" err="1" smtClean="0">
                          <a:solidFill>
                            <a:schemeClr val="tx1"/>
                          </a:solidFill>
                          <a:latin typeface="+mn-lt"/>
                        </a:rPr>
                        <a:t>Galons</a:t>
                      </a:r>
                      <a:r>
                        <a:rPr lang="es-HN" sz="1400" u="none" strike="noStrike" baseline="0" dirty="0" smtClean="0">
                          <a:solidFill>
                            <a:schemeClr val="tx1"/>
                          </a:solidFill>
                          <a:latin typeface="+mn-lt"/>
                        </a:rPr>
                        <a:t> per </a:t>
                      </a:r>
                      <a:r>
                        <a:rPr lang="es-HN" sz="1400" u="none" strike="noStrike" baseline="0" dirty="0" err="1" smtClean="0">
                          <a:solidFill>
                            <a:schemeClr val="tx1"/>
                          </a:solidFill>
                          <a:latin typeface="+mn-lt"/>
                        </a:rPr>
                        <a:t>day</a:t>
                      </a:r>
                      <a:r>
                        <a:rPr lang="es-HN" sz="1400" u="none" strike="noStrike" baseline="0" dirty="0" smtClean="0">
                          <a:solidFill>
                            <a:schemeClr val="tx1"/>
                          </a:solidFill>
                          <a:latin typeface="+mn-lt"/>
                        </a:rPr>
                        <a:t>)</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u="none" strike="noStrike" dirty="0" smtClean="0">
                          <a:solidFill>
                            <a:schemeClr val="tx1"/>
                          </a:solidFill>
                          <a:latin typeface="+mn-lt"/>
                        </a:rPr>
                        <a:t>2196.75</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fontAlgn="b"/>
                      <a:r>
                        <a:rPr lang="es-HN" sz="1400" b="0" u="none" strike="noStrike" smtClean="0">
                          <a:solidFill>
                            <a:schemeClr val="tx1"/>
                          </a:solidFill>
                          <a:latin typeface="+mn-lt"/>
                        </a:rPr>
                        <a:t>4037.99</a:t>
                      </a:r>
                      <a:endParaRPr lang="es-HN" sz="1400" b="0"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11571">
                <a:tc>
                  <a:txBody>
                    <a:bodyPr/>
                    <a:lstStyle/>
                    <a:p>
                      <a:pPr algn="l" fontAlgn="b"/>
                      <a:r>
                        <a:rPr lang="es-HN" sz="1400" u="none" strike="noStrike" smtClean="0">
                          <a:solidFill>
                            <a:schemeClr val="tx1"/>
                          </a:solidFill>
                          <a:latin typeface="+mn-lt"/>
                        </a:rPr>
                        <a:t>Total </a:t>
                      </a:r>
                      <a:r>
                        <a:rPr lang="es-HN" sz="1400" u="none" strike="noStrike" err="1" smtClean="0">
                          <a:solidFill>
                            <a:schemeClr val="tx1"/>
                          </a:solidFill>
                          <a:latin typeface="+mn-lt"/>
                        </a:rPr>
                        <a:t>supply</a:t>
                      </a:r>
                      <a:r>
                        <a:rPr lang="es-HN" sz="1400" u="none" strike="noStrike" smtClean="0">
                          <a:solidFill>
                            <a:schemeClr val="tx1"/>
                          </a:solidFill>
                          <a:latin typeface="+mn-lt"/>
                        </a:rPr>
                        <a:t> </a:t>
                      </a:r>
                      <a:r>
                        <a:rPr lang="es-HN" sz="1400" u="none" strike="noStrike" err="1" smtClean="0">
                          <a:solidFill>
                            <a:schemeClr val="tx1"/>
                          </a:solidFill>
                          <a:latin typeface="+mn-lt"/>
                        </a:rPr>
                        <a:t>for</a:t>
                      </a:r>
                      <a:r>
                        <a:rPr lang="es-HN" sz="1400" u="none" strike="noStrike" smtClean="0">
                          <a:solidFill>
                            <a:schemeClr val="tx1"/>
                          </a:solidFill>
                          <a:latin typeface="+mn-lt"/>
                        </a:rPr>
                        <a:t> </a:t>
                      </a:r>
                      <a:r>
                        <a:rPr lang="es-HN" sz="1400" u="none" strike="noStrike" err="1" smtClean="0">
                          <a:solidFill>
                            <a:schemeClr val="tx1"/>
                          </a:solidFill>
                          <a:latin typeface="+mn-lt"/>
                        </a:rPr>
                        <a:t>community</a:t>
                      </a:r>
                      <a:r>
                        <a:rPr lang="es-HN" sz="1400" u="none" strike="noStrike" smtClean="0">
                          <a:solidFill>
                            <a:schemeClr val="tx1"/>
                          </a:solidFill>
                          <a:latin typeface="+mn-lt"/>
                        </a:rPr>
                        <a:t> (</a:t>
                      </a:r>
                      <a:r>
                        <a:rPr lang="es-HN" sz="1400" u="none" strike="noStrike" err="1" smtClean="0">
                          <a:solidFill>
                            <a:schemeClr val="tx1"/>
                          </a:solidFill>
                          <a:latin typeface="+mn-lt"/>
                        </a:rPr>
                        <a:t>Galons</a:t>
                      </a:r>
                      <a:r>
                        <a:rPr lang="es-HN" sz="1400" u="none" strike="noStrike" baseline="0" smtClean="0">
                          <a:solidFill>
                            <a:schemeClr val="tx1"/>
                          </a:solidFill>
                          <a:latin typeface="+mn-lt"/>
                        </a:rPr>
                        <a:t> per </a:t>
                      </a:r>
                      <a:r>
                        <a:rPr lang="es-HN" sz="1400" u="none" strike="noStrike" baseline="0" err="1" smtClean="0">
                          <a:solidFill>
                            <a:schemeClr val="tx1"/>
                          </a:solidFill>
                          <a:latin typeface="+mn-lt"/>
                        </a:rPr>
                        <a:t>day</a:t>
                      </a:r>
                      <a:r>
                        <a:rPr lang="es-HN" sz="1400" u="none" strike="noStrike" baseline="0" smtClean="0">
                          <a:solidFill>
                            <a:schemeClr val="tx1"/>
                          </a:solidFill>
                          <a:latin typeface="+mn-lt"/>
                        </a:rPr>
                        <a:t>)</a:t>
                      </a:r>
                      <a:endParaRPr lang="es-HN" sz="1400" b="0"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es-HN" sz="1400" b="0" u="none" strike="noStrike" dirty="0">
                          <a:solidFill>
                            <a:schemeClr val="tx1"/>
                          </a:solidFill>
                          <a:latin typeface="+mn-lt"/>
                        </a:rPr>
                        <a:t>6234.75</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HN"/>
                    </a:p>
                  </a:txBody>
                  <a:tcPr/>
                </a:tc>
              </a:tr>
              <a:tr h="626787">
                <a:tc>
                  <a:txBody>
                    <a:bodyPr/>
                    <a:lstStyle/>
                    <a:p>
                      <a:pPr algn="l" fontAlgn="b"/>
                      <a:r>
                        <a:rPr lang="es-HN" sz="1400" b="0" u="none" strike="noStrike" err="1" smtClean="0">
                          <a:solidFill>
                            <a:schemeClr val="tx1"/>
                          </a:solidFill>
                          <a:latin typeface="+mn-lt"/>
                        </a:rPr>
                        <a:t>Average</a:t>
                      </a:r>
                      <a:r>
                        <a:rPr lang="es-HN" sz="1400" b="0" u="none" strike="noStrike" baseline="0" smtClean="0">
                          <a:solidFill>
                            <a:schemeClr val="tx1"/>
                          </a:solidFill>
                          <a:latin typeface="+mn-lt"/>
                        </a:rPr>
                        <a:t> </a:t>
                      </a:r>
                      <a:r>
                        <a:rPr lang="es-HN" sz="1400" b="0" u="none" strike="noStrike" baseline="0" err="1" smtClean="0">
                          <a:solidFill>
                            <a:schemeClr val="tx1"/>
                          </a:solidFill>
                          <a:latin typeface="+mn-lt"/>
                        </a:rPr>
                        <a:t>supply</a:t>
                      </a:r>
                      <a:r>
                        <a:rPr lang="es-HN" sz="1400" b="0" u="none" strike="noStrike" baseline="0" smtClean="0">
                          <a:solidFill>
                            <a:schemeClr val="tx1"/>
                          </a:solidFill>
                          <a:latin typeface="+mn-lt"/>
                        </a:rPr>
                        <a:t> (</a:t>
                      </a:r>
                      <a:r>
                        <a:rPr lang="es-HN" sz="1400" b="0" u="none" strike="noStrike" baseline="0" err="1" smtClean="0">
                          <a:solidFill>
                            <a:schemeClr val="tx1"/>
                          </a:solidFill>
                          <a:latin typeface="+mn-lt"/>
                        </a:rPr>
                        <a:t>Galons</a:t>
                      </a:r>
                      <a:r>
                        <a:rPr lang="es-HN" sz="1400" b="0" u="none" strike="noStrike" baseline="0" smtClean="0">
                          <a:solidFill>
                            <a:schemeClr val="tx1"/>
                          </a:solidFill>
                          <a:latin typeface="+mn-lt"/>
                        </a:rPr>
                        <a:t> per </a:t>
                      </a:r>
                      <a:r>
                        <a:rPr lang="es-HN" sz="1400" b="0" u="none" strike="noStrike" baseline="0" err="1" smtClean="0">
                          <a:solidFill>
                            <a:schemeClr val="tx1"/>
                          </a:solidFill>
                          <a:latin typeface="+mn-lt"/>
                        </a:rPr>
                        <a:t>person</a:t>
                      </a:r>
                      <a:r>
                        <a:rPr lang="es-HN" sz="1400" b="0" u="none" strike="noStrike" baseline="0" smtClean="0">
                          <a:solidFill>
                            <a:schemeClr val="tx1"/>
                          </a:solidFill>
                          <a:latin typeface="+mn-lt"/>
                        </a:rPr>
                        <a:t> per </a:t>
                      </a:r>
                      <a:r>
                        <a:rPr lang="es-HN" sz="1400" b="0" u="none" strike="noStrike" baseline="0" err="1" smtClean="0">
                          <a:solidFill>
                            <a:schemeClr val="tx1"/>
                          </a:solidFill>
                          <a:latin typeface="+mn-lt"/>
                        </a:rPr>
                        <a:t>day</a:t>
                      </a:r>
                      <a:r>
                        <a:rPr lang="es-HN" sz="1400" b="0" u="none" strike="noStrike" baseline="0" smtClean="0">
                          <a:solidFill>
                            <a:schemeClr val="tx1"/>
                          </a:solidFill>
                          <a:latin typeface="+mn-lt"/>
                        </a:rPr>
                        <a:t>)</a:t>
                      </a:r>
                      <a:endParaRPr lang="es-HN" sz="1400" b="0" i="0" u="none" strike="noStrike">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ctr" fontAlgn="b"/>
                      <a:r>
                        <a:rPr lang="es-HN" sz="1400" b="0" u="none" strike="noStrike" dirty="0">
                          <a:solidFill>
                            <a:schemeClr val="tx1"/>
                          </a:solidFill>
                          <a:latin typeface="+mn-lt"/>
                        </a:rPr>
                        <a:t>32.47</a:t>
                      </a:r>
                      <a:endParaRPr lang="es-HN" sz="1400" b="0" i="0" u="none" strike="noStrike" dirty="0">
                        <a:solidFill>
                          <a:schemeClr val="tx1"/>
                        </a:solidFill>
                        <a:latin typeface="+mn-l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s-HN"/>
                    </a:p>
                  </a:txBody>
                  <a:tcPr/>
                </a:tc>
              </a:tr>
            </a:tbl>
          </a:graphicData>
        </a:graphic>
      </p:graphicFrame>
      <p:sp>
        <p:nvSpPr>
          <p:cNvPr id="17412" name="TextBox 6"/>
          <p:cNvSpPr txBox="1">
            <a:spLocks noChangeArrowheads="1"/>
          </p:cNvSpPr>
          <p:nvPr/>
        </p:nvSpPr>
        <p:spPr bwMode="auto">
          <a:xfrm>
            <a:off x="2627313" y="6165850"/>
            <a:ext cx="5224462" cy="368300"/>
          </a:xfrm>
          <a:prstGeom prst="rect">
            <a:avLst/>
          </a:prstGeom>
          <a:noFill/>
          <a:ln w="9525">
            <a:noFill/>
            <a:miter lim="800000"/>
            <a:headEnd/>
            <a:tailEnd/>
          </a:ln>
        </p:spPr>
        <p:txBody>
          <a:bodyPr wrap="none">
            <a:spAutoFit/>
          </a:bodyPr>
          <a:lstStyle/>
          <a:p>
            <a:r>
              <a:rPr lang="en-US"/>
              <a:t>Usual design norm in Honduras: </a:t>
            </a:r>
            <a:r>
              <a:rPr lang="en-US" b="1"/>
              <a:t>30</a:t>
            </a:r>
            <a:r>
              <a:rPr lang="en-US"/>
              <a:t> Galons/p/day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635375" y="0"/>
            <a:ext cx="5051425" cy="1557338"/>
          </a:xfrm>
        </p:spPr>
        <p:txBody>
          <a:bodyPr/>
          <a:lstStyle/>
          <a:p>
            <a:r>
              <a:rPr lang="en-GB" sz="2800" smtClean="0"/>
              <a:t>Selection of feasibility of alternatives</a:t>
            </a:r>
          </a:p>
        </p:txBody>
      </p:sp>
      <p:sp>
        <p:nvSpPr>
          <p:cNvPr id="18435" name="Content Placeholder 2"/>
          <p:cNvSpPr>
            <a:spLocks noGrp="1"/>
          </p:cNvSpPr>
          <p:nvPr>
            <p:ph idx="1"/>
          </p:nvPr>
        </p:nvSpPr>
        <p:spPr/>
        <p:txBody>
          <a:bodyPr/>
          <a:lstStyle/>
          <a:p>
            <a:r>
              <a:rPr lang="en-GB" smtClean="0"/>
              <a:t>In order to facilitate MUS, this community needs a design supply of 10% higher than what normally would be used as design norm</a:t>
            </a:r>
          </a:p>
          <a:p>
            <a:r>
              <a:rPr lang="en-GB" smtClean="0"/>
              <a:t>Not yet an assessment of cost implications, but probably very modest cost increase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sz="2800" b="1" smtClean="0"/>
              <a:t>First lessons learnt</a:t>
            </a:r>
            <a:endParaRPr lang="en-US" sz="2800" smtClean="0"/>
          </a:p>
        </p:txBody>
      </p:sp>
      <p:sp>
        <p:nvSpPr>
          <p:cNvPr id="19459" name="Content Placeholder 2"/>
          <p:cNvSpPr>
            <a:spLocks noGrp="1"/>
          </p:cNvSpPr>
          <p:nvPr>
            <p:ph idx="1"/>
          </p:nvPr>
        </p:nvSpPr>
        <p:spPr>
          <a:xfrm>
            <a:off x="468313" y="1600200"/>
            <a:ext cx="8218487" cy="4997450"/>
          </a:xfrm>
        </p:spPr>
        <p:txBody>
          <a:bodyPr/>
          <a:lstStyle/>
          <a:p>
            <a:r>
              <a:rPr lang="en-US" sz="1800" smtClean="0"/>
              <a:t>The guideline allows to systematically assess the community demands and expectations</a:t>
            </a:r>
          </a:p>
          <a:p>
            <a:r>
              <a:rPr lang="en-US" sz="1800" smtClean="0"/>
              <a:t>But in order to capture those, a good level of trust is needed between community and the outside engineers and technicians</a:t>
            </a:r>
          </a:p>
          <a:p>
            <a:r>
              <a:rPr lang="en-US" sz="1800" smtClean="0"/>
              <a:t>The quality of the application of the guidelines also depends on the skills and attitude of the engineers and technicians: they demand more openness and creativity</a:t>
            </a:r>
          </a:p>
          <a:p>
            <a:r>
              <a:rPr lang="en-US" sz="1800" smtClean="0"/>
              <a:t>When presenting alternatives, it is important that the community understands both the benefits and the cost implications of each alternative</a:t>
            </a:r>
          </a:p>
          <a:p>
            <a:r>
              <a:rPr lang="en-US" sz="1800" smtClean="0"/>
              <a:t>One difficulty in applying the guidelines is still the extrapolation of actual water use patterns to expected future needs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SC02655"/>
          <p:cNvPicPr>
            <a:picLocks noChangeAspect="1" noChangeArrowheads="1"/>
          </p:cNvPicPr>
          <p:nvPr/>
        </p:nvPicPr>
        <p:blipFill>
          <a:blip r:embed="rId3" cstate="print"/>
          <a:srcRect/>
          <a:stretch>
            <a:fillRect/>
          </a:stretch>
        </p:blipFill>
        <p:spPr bwMode="auto">
          <a:xfrm>
            <a:off x="107950" y="0"/>
            <a:ext cx="9158288" cy="6858000"/>
          </a:xfrm>
          <a:prstGeom prst="rect">
            <a:avLst/>
          </a:prstGeom>
          <a:noFill/>
          <a:ln w="9525">
            <a:noFill/>
            <a:miter lim="800000"/>
            <a:headEnd/>
            <a:tailEnd/>
          </a:ln>
        </p:spPr>
      </p:pic>
      <p:sp>
        <p:nvSpPr>
          <p:cNvPr id="20483" name="TextBox 4"/>
          <p:cNvSpPr txBox="1">
            <a:spLocks noChangeArrowheads="1"/>
          </p:cNvSpPr>
          <p:nvPr/>
        </p:nvSpPr>
        <p:spPr bwMode="auto">
          <a:xfrm>
            <a:off x="3571875" y="357188"/>
            <a:ext cx="3286125" cy="1108075"/>
          </a:xfrm>
          <a:prstGeom prst="rect">
            <a:avLst/>
          </a:prstGeom>
          <a:noFill/>
          <a:ln w="9525">
            <a:noFill/>
            <a:miter lim="800000"/>
            <a:headEnd/>
            <a:tailEnd/>
          </a:ln>
        </p:spPr>
        <p:txBody>
          <a:bodyPr>
            <a:spAutoFit/>
          </a:bodyPr>
          <a:lstStyle/>
          <a:p>
            <a:endParaRPr lang="es-CO" sz="6600">
              <a:solidFill>
                <a:schemeClr val="bg1"/>
              </a:solidFill>
            </a:endParaRPr>
          </a:p>
        </p:txBody>
      </p:sp>
      <p:sp>
        <p:nvSpPr>
          <p:cNvPr id="20484" name="3 Rectángulo"/>
          <p:cNvSpPr>
            <a:spLocks noChangeArrowheads="1"/>
          </p:cNvSpPr>
          <p:nvPr/>
        </p:nvSpPr>
        <p:spPr bwMode="auto">
          <a:xfrm>
            <a:off x="2286000" y="2967038"/>
            <a:ext cx="4572000" cy="831850"/>
          </a:xfrm>
          <a:prstGeom prst="rect">
            <a:avLst/>
          </a:prstGeom>
          <a:noFill/>
          <a:ln w="9525">
            <a:noFill/>
            <a:miter lim="800000"/>
            <a:headEnd/>
            <a:tailEnd/>
          </a:ln>
        </p:spPr>
        <p:txBody>
          <a:bodyPr>
            <a:spAutoFit/>
          </a:bodyPr>
          <a:lstStyle/>
          <a:p>
            <a:r>
              <a:rPr lang="en-GB" sz="2400"/>
              <a:t>“Multiple-use services are all about changing perspectives”. </a:t>
            </a:r>
            <a:endParaRPr lang="es-HN"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Background</a:t>
            </a:r>
          </a:p>
        </p:txBody>
      </p:sp>
      <p:sp>
        <p:nvSpPr>
          <p:cNvPr id="4099" name="Content Placeholder 2"/>
          <p:cNvSpPr>
            <a:spLocks noGrp="1"/>
          </p:cNvSpPr>
          <p:nvPr>
            <p:ph idx="1"/>
          </p:nvPr>
        </p:nvSpPr>
        <p:spPr/>
        <p:txBody>
          <a:bodyPr/>
          <a:lstStyle/>
          <a:p>
            <a:r>
              <a:rPr lang="en-US" sz="2200" smtClean="0"/>
              <a:t>In 2008, assessment of multiple use of water in 14 communities in Honduras which showed that</a:t>
            </a:r>
          </a:p>
          <a:p>
            <a:pPr lvl="1"/>
            <a:r>
              <a:rPr lang="en-US" sz="1800" smtClean="0"/>
              <a:t>MUS allows obtaining livelihood benefits, but with different degrees of impact for different user groups</a:t>
            </a:r>
          </a:p>
          <a:p>
            <a:pPr lvl="1"/>
            <a:r>
              <a:rPr lang="en-US" sz="1800" smtClean="0"/>
              <a:t>This is made possible to some extent due to over-design of existing infrastructure and a relatively high water resources availability</a:t>
            </a:r>
          </a:p>
          <a:p>
            <a:pPr lvl="1"/>
            <a:r>
              <a:rPr lang="en-US" sz="1800" smtClean="0"/>
              <a:t>It may have some impact on sustainability of services, but other factors are much more significant</a:t>
            </a:r>
          </a:p>
          <a:p>
            <a:pPr lvl="1"/>
            <a:r>
              <a:rPr lang="en-US" sz="1800" smtClean="0"/>
              <a:t>A range of measures were found that are put in place to ensure more sustainability and equity in service delivery, such as internal rules, differentiated tariffs and the use of alternative water sources, beyond the main water supply</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Background</a:t>
            </a:r>
          </a:p>
        </p:txBody>
      </p:sp>
      <p:sp>
        <p:nvSpPr>
          <p:cNvPr id="5123" name="Content Placeholder 2"/>
          <p:cNvSpPr>
            <a:spLocks noGrp="1"/>
          </p:cNvSpPr>
          <p:nvPr>
            <p:ph idx="1"/>
          </p:nvPr>
        </p:nvSpPr>
        <p:spPr/>
        <p:txBody>
          <a:bodyPr/>
          <a:lstStyle/>
          <a:p>
            <a:r>
              <a:rPr lang="en-US" sz="2400" smtClean="0"/>
              <a:t>The study recommended:</a:t>
            </a:r>
          </a:p>
          <a:p>
            <a:pPr lvl="1"/>
            <a:r>
              <a:rPr lang="en-US" sz="2000" smtClean="0"/>
              <a:t>To support communities in developing local internal rules and regulations around water use for multiple purposes to improve sustainability and equity</a:t>
            </a:r>
          </a:p>
          <a:p>
            <a:pPr lvl="1"/>
            <a:r>
              <a:rPr lang="en-US" sz="2000" smtClean="0"/>
              <a:t>In rehabilitating existing systems, consider promoting MUS through: improving pipe networks, use overflow from tanks, and use obsolete infrastructure for productive purposes</a:t>
            </a:r>
          </a:p>
          <a:p>
            <a:pPr lvl="1"/>
            <a:r>
              <a:rPr lang="en-US" sz="2000" smtClean="0"/>
              <a:t>Develop new design parameters for new systems, based on actual consumption patterns</a:t>
            </a:r>
            <a:r>
              <a:rPr lang="en-US" sz="2400" smtClean="0"/>
              <a:t>	</a:t>
            </a:r>
          </a:p>
          <a:p>
            <a:endParaRPr lang="en-US" sz="24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GB" smtClean="0"/>
              <a:t>MUS Pilot project</a:t>
            </a:r>
          </a:p>
        </p:txBody>
      </p:sp>
      <p:sp>
        <p:nvSpPr>
          <p:cNvPr id="6147" name="Content Placeholder 2"/>
          <p:cNvSpPr>
            <a:spLocks noGrp="1"/>
          </p:cNvSpPr>
          <p:nvPr>
            <p:ph idx="1"/>
          </p:nvPr>
        </p:nvSpPr>
        <p:spPr>
          <a:xfrm>
            <a:off x="468313" y="1600200"/>
            <a:ext cx="8218487" cy="4997450"/>
          </a:xfrm>
        </p:spPr>
        <p:txBody>
          <a:bodyPr/>
          <a:lstStyle/>
          <a:p>
            <a:r>
              <a:rPr lang="en-GB" sz="2000" smtClean="0"/>
              <a:t>The results of the study were shared through RASHON (Water and Sanitation Network of Honduras), including to FHIS (Honduran Social Investment Fund), the government agency responsible for constructing water systems</a:t>
            </a:r>
          </a:p>
          <a:p>
            <a:r>
              <a:rPr lang="en-GB" sz="2000" smtClean="0"/>
              <a:t>The idea for a pilot project was quickly conceived and approved within one of the WB funded water programmes:</a:t>
            </a:r>
          </a:p>
          <a:p>
            <a:pPr lvl="1"/>
            <a:r>
              <a:rPr lang="en-GB" sz="1600" smtClean="0"/>
              <a:t>WB staff attended the inauguration ceremony of a water supply system in one of the communities</a:t>
            </a:r>
          </a:p>
          <a:p>
            <a:pPr lvl="1"/>
            <a:r>
              <a:rPr lang="en-GB" sz="1600" smtClean="0"/>
              <a:t>At the walk through the community, it was observed that already on the first day the overflow of the distribution tank was used to irrigate potato fields</a:t>
            </a:r>
          </a:p>
          <a:p>
            <a:pPr lvl="1"/>
            <a:r>
              <a:rPr lang="en-GB" sz="1600" smtClean="0"/>
              <a:t>This triggered many question of the WB staff on the future of the system. Why not develop a MUS system from the onset, to prevent unauthorised and unregulated water use for irrigation?</a:t>
            </a:r>
            <a:endParaRPr lang="en-GB" sz="2000" smtClean="0"/>
          </a:p>
          <a:p>
            <a:pPr>
              <a:buFontTx/>
              <a:buNone/>
            </a:pPr>
            <a:endParaRPr lang="en-GB" sz="2400" smtClean="0"/>
          </a:p>
          <a:p>
            <a:pPr>
              <a:buFontTx/>
              <a:buNone/>
            </a:pPr>
            <a:r>
              <a:rPr lang="en-GB" sz="24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smtClean="0"/>
              <a:t>MUS Pilot project</a:t>
            </a:r>
          </a:p>
        </p:txBody>
      </p:sp>
      <p:sp>
        <p:nvSpPr>
          <p:cNvPr id="7171" name="Content Placeholder 2"/>
          <p:cNvSpPr>
            <a:spLocks noGrp="1"/>
          </p:cNvSpPr>
          <p:nvPr>
            <p:ph idx="1"/>
          </p:nvPr>
        </p:nvSpPr>
        <p:spPr>
          <a:xfrm>
            <a:off x="468313" y="1600200"/>
            <a:ext cx="8218487" cy="4997450"/>
          </a:xfrm>
        </p:spPr>
        <p:txBody>
          <a:bodyPr/>
          <a:lstStyle/>
          <a:p>
            <a:r>
              <a:rPr lang="en-GB" sz="2400" smtClean="0"/>
              <a:t>After this, FHIS proposed to carry out 2 MUS pilot projects, supported by the WB</a:t>
            </a:r>
          </a:p>
          <a:p>
            <a:r>
              <a:rPr lang="en-GB" sz="2400" smtClean="0"/>
              <a:t>With the objective of assessing of what needs to change to the project cycle to include MUS in each of its steps</a:t>
            </a:r>
          </a:p>
          <a:p>
            <a:r>
              <a:rPr lang="en-GB" sz="2400" smtClean="0"/>
              <a:t>Hence, the idea arose to develop a guideline for planning and implementation MUS to support these two pilot projects, but also for subsequent upscaling</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2800" smtClean="0"/>
              <a:t>MUS Guidelines</a:t>
            </a:r>
          </a:p>
        </p:txBody>
      </p:sp>
      <p:sp>
        <p:nvSpPr>
          <p:cNvPr id="8195" name="Content Placeholder 2"/>
          <p:cNvSpPr>
            <a:spLocks noGrp="1"/>
          </p:cNvSpPr>
          <p:nvPr>
            <p:ph idx="1"/>
          </p:nvPr>
        </p:nvSpPr>
        <p:spPr>
          <a:xfrm>
            <a:off x="468313" y="1600200"/>
            <a:ext cx="8218487" cy="4997450"/>
          </a:xfrm>
        </p:spPr>
        <p:txBody>
          <a:bodyPr/>
          <a:lstStyle/>
          <a:p>
            <a:r>
              <a:rPr lang="en-US" sz="2000" smtClean="0"/>
              <a:t>Target audience: engineers, technicians and social workers, supporting the planning, design and implementation of rural water supply systems</a:t>
            </a:r>
          </a:p>
          <a:p>
            <a:r>
              <a:rPr lang="en-US" sz="2000" smtClean="0"/>
              <a:t>Consisting of 3 parts:</a:t>
            </a:r>
          </a:p>
          <a:p>
            <a:pPr lvl="1"/>
            <a:r>
              <a:rPr lang="en-US" sz="1600" smtClean="0"/>
              <a:t>Part 1: conceptual framework, summarizing key concepts and findings related to MUS</a:t>
            </a:r>
          </a:p>
          <a:p>
            <a:pPr lvl="1"/>
            <a:r>
              <a:rPr lang="en-US" sz="1600" smtClean="0"/>
              <a:t>Part 2: MUS in the project cycle: detailing for each step in the cycle how to address MUS and which tools to use for that purpose</a:t>
            </a:r>
          </a:p>
          <a:p>
            <a:pPr lvl="1"/>
            <a:r>
              <a:rPr lang="en-US" sz="1600" smtClean="0"/>
              <a:t>Part 3: tools. This provides an overview of different (participatory) tools and methods to address MUS in each step</a:t>
            </a:r>
            <a:endParaRPr lang="en-US" sz="24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z="2800" smtClean="0"/>
              <a:t>Project cycle</a:t>
            </a:r>
          </a:p>
        </p:txBody>
      </p:sp>
      <p:sp>
        <p:nvSpPr>
          <p:cNvPr id="9219" name="AutoShape 3"/>
          <p:cNvSpPr>
            <a:spLocks noChangeAspect="1" noChangeArrowheads="1" noTextEdit="1"/>
          </p:cNvSpPr>
          <p:nvPr/>
        </p:nvSpPr>
        <p:spPr bwMode="auto">
          <a:xfrm>
            <a:off x="827088" y="1600200"/>
            <a:ext cx="7705725" cy="4997450"/>
          </a:xfrm>
          <a:prstGeom prst="rect">
            <a:avLst/>
          </a:prstGeom>
          <a:noFill/>
          <a:ln w="9525">
            <a:solidFill>
              <a:srgbClr val="000000"/>
            </a:solidFill>
            <a:miter lim="800000"/>
            <a:headEnd/>
            <a:tailEnd/>
          </a:ln>
        </p:spPr>
        <p:txBody>
          <a:bodyPr/>
          <a:lstStyle/>
          <a:p>
            <a:endParaRPr lang="es-HN"/>
          </a:p>
        </p:txBody>
      </p:sp>
      <p:sp>
        <p:nvSpPr>
          <p:cNvPr id="9220" name="_s31748"/>
          <p:cNvSpPr>
            <a:spLocks noChangeArrowheads="1" noTextEdit="1"/>
          </p:cNvSpPr>
          <p:nvPr/>
        </p:nvSpPr>
        <p:spPr bwMode="auto">
          <a:xfrm>
            <a:off x="2978150" y="2638425"/>
            <a:ext cx="3405188" cy="1519238"/>
          </a:xfrm>
          <a:custGeom>
            <a:avLst/>
            <a:gdLst>
              <a:gd name="T0" fmla="*/ 1480513 w 21600"/>
              <a:gd name="T1" fmla="*/ 6469 h 21600"/>
              <a:gd name="T2" fmla="*/ 1217363 w 21600"/>
              <a:gd name="T3" fmla="*/ 164691 h 21600"/>
              <a:gd name="T4" fmla="*/ 1554618 w 21600"/>
              <a:gd name="T5" fmla="*/ 257443 h 21600"/>
              <a:gd name="T6" fmla="*/ 1888245 w 21600"/>
              <a:gd name="T7" fmla="*/ -186279 h 21600"/>
              <a:gd name="T8" fmla="*/ 2533269 w 21600"/>
              <a:gd name="T9" fmla="*/ 156533 h 21600"/>
              <a:gd name="T10" fmla="*/ 1764633 w 21600"/>
              <a:gd name="T11" fmla="*/ 44421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21" name="_s31749"/>
          <p:cNvSpPr>
            <a:spLocks noChangeArrowheads="1" noTextEdit="1"/>
          </p:cNvSpPr>
          <p:nvPr/>
        </p:nvSpPr>
        <p:spPr bwMode="auto">
          <a:xfrm rot="3600000">
            <a:off x="5282407" y="2045494"/>
            <a:ext cx="1519237" cy="3406775"/>
          </a:xfrm>
          <a:custGeom>
            <a:avLst/>
            <a:gdLst>
              <a:gd name="T0" fmla="*/ 660310 w 21600"/>
              <a:gd name="T1" fmla="*/ 14506 h 21600"/>
              <a:gd name="T2" fmla="*/ 542945 w 21600"/>
              <a:gd name="T3" fmla="*/ 369261 h 21600"/>
              <a:gd name="T4" fmla="*/ 693360 w 21600"/>
              <a:gd name="T5" fmla="*/ 577227 h 21600"/>
              <a:gd name="T6" fmla="*/ 842158 w 21600"/>
              <a:gd name="T7" fmla="*/ -417666 h 21600"/>
              <a:gd name="T8" fmla="*/ 1129839 w 21600"/>
              <a:gd name="T9" fmla="*/ 350971 h 21600"/>
              <a:gd name="T10" fmla="*/ 787027 w 21600"/>
              <a:gd name="T11" fmla="*/ 99599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22" name="_s31750"/>
          <p:cNvSpPr>
            <a:spLocks noChangeArrowheads="1" noTextEdit="1"/>
          </p:cNvSpPr>
          <p:nvPr/>
        </p:nvSpPr>
        <p:spPr bwMode="auto">
          <a:xfrm rot="7200000">
            <a:off x="5283201" y="2746375"/>
            <a:ext cx="1517650" cy="3406775"/>
          </a:xfrm>
          <a:custGeom>
            <a:avLst/>
            <a:gdLst>
              <a:gd name="T0" fmla="*/ 660310 w 21600"/>
              <a:gd name="T1" fmla="*/ 14506 h 21600"/>
              <a:gd name="T2" fmla="*/ 542945 w 21600"/>
              <a:gd name="T3" fmla="*/ 369261 h 21600"/>
              <a:gd name="T4" fmla="*/ 693360 w 21600"/>
              <a:gd name="T5" fmla="*/ 577227 h 21600"/>
              <a:gd name="T6" fmla="*/ 842158 w 21600"/>
              <a:gd name="T7" fmla="*/ -417666 h 21600"/>
              <a:gd name="T8" fmla="*/ 1129839 w 21600"/>
              <a:gd name="T9" fmla="*/ 350971 h 21600"/>
              <a:gd name="T10" fmla="*/ 787027 w 21600"/>
              <a:gd name="T11" fmla="*/ 99599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23" name="_s31751"/>
          <p:cNvSpPr>
            <a:spLocks noChangeArrowheads="1" noTextEdit="1"/>
          </p:cNvSpPr>
          <p:nvPr/>
        </p:nvSpPr>
        <p:spPr bwMode="auto">
          <a:xfrm rot="10800000">
            <a:off x="2978150" y="4041775"/>
            <a:ext cx="3405188" cy="1517650"/>
          </a:xfrm>
          <a:custGeom>
            <a:avLst/>
            <a:gdLst>
              <a:gd name="T0" fmla="*/ 1480513 w 21600"/>
              <a:gd name="T1" fmla="*/ 6469 h 21600"/>
              <a:gd name="T2" fmla="*/ 1217363 w 21600"/>
              <a:gd name="T3" fmla="*/ 164691 h 21600"/>
              <a:gd name="T4" fmla="*/ 1554618 w 21600"/>
              <a:gd name="T5" fmla="*/ 257443 h 21600"/>
              <a:gd name="T6" fmla="*/ 1888245 w 21600"/>
              <a:gd name="T7" fmla="*/ -186279 h 21600"/>
              <a:gd name="T8" fmla="*/ 2533269 w 21600"/>
              <a:gd name="T9" fmla="*/ 156533 h 21600"/>
              <a:gd name="T10" fmla="*/ 1764633 w 21600"/>
              <a:gd name="T11" fmla="*/ 44421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24" name="_s31752"/>
          <p:cNvSpPr>
            <a:spLocks noChangeArrowheads="1" noTextEdit="1"/>
          </p:cNvSpPr>
          <p:nvPr/>
        </p:nvSpPr>
        <p:spPr bwMode="auto">
          <a:xfrm rot="-7200000">
            <a:off x="2559844" y="2747169"/>
            <a:ext cx="1517650" cy="3405188"/>
          </a:xfrm>
          <a:custGeom>
            <a:avLst/>
            <a:gdLst>
              <a:gd name="T0" fmla="*/ 660310 w 21600"/>
              <a:gd name="T1" fmla="*/ 14506 h 21600"/>
              <a:gd name="T2" fmla="*/ 542945 w 21600"/>
              <a:gd name="T3" fmla="*/ 369261 h 21600"/>
              <a:gd name="T4" fmla="*/ 693360 w 21600"/>
              <a:gd name="T5" fmla="*/ 577227 h 21600"/>
              <a:gd name="T6" fmla="*/ 842158 w 21600"/>
              <a:gd name="T7" fmla="*/ -417666 h 21600"/>
              <a:gd name="T8" fmla="*/ 1129839 w 21600"/>
              <a:gd name="T9" fmla="*/ 350971 h 21600"/>
              <a:gd name="T10" fmla="*/ 787027 w 21600"/>
              <a:gd name="T11" fmla="*/ 99599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25" name="_s31753"/>
          <p:cNvSpPr>
            <a:spLocks noChangeArrowheads="1" noTextEdit="1"/>
          </p:cNvSpPr>
          <p:nvPr/>
        </p:nvSpPr>
        <p:spPr bwMode="auto">
          <a:xfrm rot="-3600000">
            <a:off x="2559050" y="2046288"/>
            <a:ext cx="1519237" cy="3405188"/>
          </a:xfrm>
          <a:custGeom>
            <a:avLst/>
            <a:gdLst>
              <a:gd name="T0" fmla="*/ 660310 w 21600"/>
              <a:gd name="T1" fmla="*/ 14506 h 21600"/>
              <a:gd name="T2" fmla="*/ 542945 w 21600"/>
              <a:gd name="T3" fmla="*/ 369261 h 21600"/>
              <a:gd name="T4" fmla="*/ 693360 w 21600"/>
              <a:gd name="T5" fmla="*/ 577227 h 21600"/>
              <a:gd name="T6" fmla="*/ 842158 w 21600"/>
              <a:gd name="T7" fmla="*/ -417666 h 21600"/>
              <a:gd name="T8" fmla="*/ 1129839 w 21600"/>
              <a:gd name="T9" fmla="*/ 350971 h 21600"/>
              <a:gd name="T10" fmla="*/ 787027 w 21600"/>
              <a:gd name="T11" fmla="*/ 99599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26" name="_s31754"/>
          <p:cNvSpPr>
            <a:spLocks noChangeArrowheads="1"/>
          </p:cNvSpPr>
          <p:nvPr/>
        </p:nvSpPr>
        <p:spPr bwMode="auto">
          <a:xfrm>
            <a:off x="5546725" y="2655888"/>
            <a:ext cx="1268413" cy="566737"/>
          </a:xfrm>
          <a:prstGeom prst="rect">
            <a:avLst/>
          </a:prstGeom>
          <a:noFill/>
          <a:ln w="9525">
            <a:noFill/>
            <a:miter lim="800000"/>
            <a:headEnd/>
            <a:tailEnd/>
          </a:ln>
        </p:spPr>
        <p:txBody>
          <a:bodyPr lIns="0" tIns="0" rIns="0" bIns="0" anchor="ctr"/>
          <a:lstStyle/>
          <a:p>
            <a:pPr algn="ctr"/>
            <a:r>
              <a:rPr lang="en-US" sz="1200"/>
              <a:t>Identifying demand</a:t>
            </a:r>
            <a:endParaRPr lang="en-US" sz="3200"/>
          </a:p>
        </p:txBody>
      </p:sp>
      <p:sp>
        <p:nvSpPr>
          <p:cNvPr id="9227" name="_s31755"/>
          <p:cNvSpPr>
            <a:spLocks noChangeArrowheads="1"/>
          </p:cNvSpPr>
          <p:nvPr/>
        </p:nvSpPr>
        <p:spPr bwMode="auto">
          <a:xfrm>
            <a:off x="7046913" y="3816350"/>
            <a:ext cx="1270000" cy="565150"/>
          </a:xfrm>
          <a:prstGeom prst="rect">
            <a:avLst/>
          </a:prstGeom>
          <a:noFill/>
          <a:ln w="9525">
            <a:noFill/>
            <a:miter lim="800000"/>
            <a:headEnd/>
            <a:tailEnd/>
          </a:ln>
        </p:spPr>
        <p:txBody>
          <a:bodyPr lIns="0" tIns="0" rIns="0" bIns="0" anchor="ctr"/>
          <a:lstStyle/>
          <a:p>
            <a:pPr algn="ctr"/>
            <a:r>
              <a:rPr lang="en-US" sz="1200"/>
              <a:t>Assessment</a:t>
            </a:r>
            <a:endParaRPr lang="en-US" sz="3200"/>
          </a:p>
        </p:txBody>
      </p:sp>
      <p:sp>
        <p:nvSpPr>
          <p:cNvPr id="9228" name="_s31756"/>
          <p:cNvSpPr>
            <a:spLocks noChangeArrowheads="1"/>
          </p:cNvSpPr>
          <p:nvPr/>
        </p:nvSpPr>
        <p:spPr bwMode="auto">
          <a:xfrm>
            <a:off x="2544763" y="2655888"/>
            <a:ext cx="1270000" cy="566737"/>
          </a:xfrm>
          <a:prstGeom prst="rect">
            <a:avLst/>
          </a:prstGeom>
          <a:noFill/>
          <a:ln w="9525">
            <a:noFill/>
            <a:miter lim="800000"/>
            <a:headEnd/>
            <a:tailEnd/>
          </a:ln>
        </p:spPr>
        <p:txBody>
          <a:bodyPr lIns="0" tIns="0" rIns="0" bIns="0" anchor="ctr"/>
          <a:lstStyle/>
          <a:p>
            <a:pPr algn="ctr"/>
            <a:r>
              <a:rPr lang="en-US" sz="1200"/>
              <a:t>Evaluation</a:t>
            </a:r>
            <a:endParaRPr lang="en-US" sz="3200"/>
          </a:p>
        </p:txBody>
      </p:sp>
      <p:sp>
        <p:nvSpPr>
          <p:cNvPr id="9229" name="_s31757"/>
          <p:cNvSpPr>
            <a:spLocks noChangeArrowheads="1"/>
          </p:cNvSpPr>
          <p:nvPr/>
        </p:nvSpPr>
        <p:spPr bwMode="auto">
          <a:xfrm>
            <a:off x="1044575" y="3816350"/>
            <a:ext cx="1268413" cy="565150"/>
          </a:xfrm>
          <a:prstGeom prst="rect">
            <a:avLst/>
          </a:prstGeom>
          <a:noFill/>
          <a:ln w="9525">
            <a:noFill/>
            <a:miter lim="800000"/>
            <a:headEnd/>
            <a:tailEnd/>
          </a:ln>
        </p:spPr>
        <p:txBody>
          <a:bodyPr lIns="0" tIns="0" rIns="0" bIns="0" anchor="ctr"/>
          <a:lstStyle/>
          <a:p>
            <a:r>
              <a:rPr lang="en-US" sz="1200"/>
              <a:t>Implementation</a:t>
            </a:r>
            <a:endParaRPr lang="en-US" sz="3200"/>
          </a:p>
        </p:txBody>
      </p:sp>
      <p:sp>
        <p:nvSpPr>
          <p:cNvPr id="9230" name="_s31758"/>
          <p:cNvSpPr>
            <a:spLocks noChangeArrowheads="1"/>
          </p:cNvSpPr>
          <p:nvPr/>
        </p:nvSpPr>
        <p:spPr bwMode="auto">
          <a:xfrm>
            <a:off x="2544763" y="4975225"/>
            <a:ext cx="1270000" cy="566738"/>
          </a:xfrm>
          <a:prstGeom prst="rect">
            <a:avLst/>
          </a:prstGeom>
          <a:noFill/>
          <a:ln w="9525">
            <a:noFill/>
            <a:miter lim="800000"/>
            <a:headEnd/>
            <a:tailEnd/>
          </a:ln>
        </p:spPr>
        <p:txBody>
          <a:bodyPr lIns="0" tIns="0" rIns="0" bIns="0" anchor="ctr"/>
          <a:lstStyle/>
          <a:p>
            <a:pPr algn="ctr"/>
            <a:r>
              <a:rPr lang="en-US" sz="1200"/>
              <a:t>Design</a:t>
            </a:r>
            <a:endParaRPr lang="en-US" sz="1000"/>
          </a:p>
          <a:p>
            <a:endParaRPr lang="en-US" sz="3200"/>
          </a:p>
        </p:txBody>
      </p:sp>
      <p:sp>
        <p:nvSpPr>
          <p:cNvPr id="9231" name="_s31759"/>
          <p:cNvSpPr>
            <a:spLocks noChangeArrowheads="1"/>
          </p:cNvSpPr>
          <p:nvPr/>
        </p:nvSpPr>
        <p:spPr bwMode="auto">
          <a:xfrm>
            <a:off x="5508625" y="5157788"/>
            <a:ext cx="1268413" cy="565150"/>
          </a:xfrm>
          <a:prstGeom prst="rect">
            <a:avLst/>
          </a:prstGeom>
          <a:noFill/>
          <a:ln w="9525">
            <a:noFill/>
            <a:miter lim="800000"/>
            <a:headEnd/>
            <a:tailEnd/>
          </a:ln>
        </p:spPr>
        <p:txBody>
          <a:bodyPr lIns="0" tIns="0" rIns="0" bIns="0" anchor="ctr"/>
          <a:lstStyle/>
          <a:p>
            <a:pPr algn="ctr"/>
            <a:r>
              <a:rPr lang="en-US" sz="1200"/>
              <a:t>Studying feasibility of alternatives</a:t>
            </a:r>
            <a:endParaRPr lang="en-US" sz="1000"/>
          </a:p>
          <a:p>
            <a:endParaRPr lang="en-US" sz="3200"/>
          </a:p>
        </p:txBody>
      </p:sp>
      <p:sp>
        <p:nvSpPr>
          <p:cNvPr id="9232" name="_s1060"/>
          <p:cNvSpPr>
            <a:spLocks noChangeArrowheads="1" noTextEdit="1"/>
          </p:cNvSpPr>
          <p:nvPr/>
        </p:nvSpPr>
        <p:spPr bwMode="auto">
          <a:xfrm rot="-2634119">
            <a:off x="2978150" y="1674813"/>
            <a:ext cx="2195513" cy="2355850"/>
          </a:xfrm>
          <a:custGeom>
            <a:avLst/>
            <a:gdLst>
              <a:gd name="T0" fmla="*/ 954444 w 21600"/>
              <a:gd name="T1" fmla="*/ 10032 h 21600"/>
              <a:gd name="T2" fmla="*/ 784799 w 21600"/>
              <a:gd name="T3" fmla="*/ 255380 h 21600"/>
              <a:gd name="T4" fmla="*/ 1002217 w 21600"/>
              <a:gd name="T5" fmla="*/ 399209 h 21600"/>
              <a:gd name="T6" fmla="*/ 1217298 w 21600"/>
              <a:gd name="T7" fmla="*/ -288857 h 21600"/>
              <a:gd name="T8" fmla="*/ 1633126 w 21600"/>
              <a:gd name="T9" fmla="*/ 242731 h 21600"/>
              <a:gd name="T10" fmla="*/ 1137608 w 21600"/>
              <a:gd name="T11" fmla="*/ 688829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33" name="_s1060"/>
          <p:cNvSpPr>
            <a:spLocks noChangeArrowheads="1" noTextEdit="1"/>
          </p:cNvSpPr>
          <p:nvPr/>
        </p:nvSpPr>
        <p:spPr bwMode="auto">
          <a:xfrm rot="2193032">
            <a:off x="3954463" y="1600200"/>
            <a:ext cx="2195512" cy="2355850"/>
          </a:xfrm>
          <a:custGeom>
            <a:avLst/>
            <a:gdLst>
              <a:gd name="T0" fmla="*/ 954832 w 21600"/>
              <a:gd name="T1" fmla="*/ 10032 h 21600"/>
              <a:gd name="T2" fmla="*/ 785118 w 21600"/>
              <a:gd name="T3" fmla="*/ 255380 h 21600"/>
              <a:gd name="T4" fmla="*/ 1002625 w 21600"/>
              <a:gd name="T5" fmla="*/ 399209 h 21600"/>
              <a:gd name="T6" fmla="*/ 1217792 w 21600"/>
              <a:gd name="T7" fmla="*/ -288857 h 21600"/>
              <a:gd name="T8" fmla="*/ 1633790 w 21600"/>
              <a:gd name="T9" fmla="*/ 242731 h 21600"/>
              <a:gd name="T10" fmla="*/ 1138070 w 21600"/>
              <a:gd name="T11" fmla="*/ 688829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1427" y="3627"/>
                </a:moveTo>
                <a:cubicBezTo>
                  <a:pt x="11218" y="3609"/>
                  <a:pt x="11009" y="3600"/>
                  <a:pt x="10800" y="3600"/>
                </a:cubicBezTo>
                <a:cubicBezTo>
                  <a:pt x="9960" y="3599"/>
                  <a:pt x="9126" y="3746"/>
                  <a:pt x="8337" y="4034"/>
                </a:cubicBezTo>
                <a:lnTo>
                  <a:pt x="7106" y="651"/>
                </a:lnTo>
                <a:cubicBezTo>
                  <a:pt x="8290" y="220"/>
                  <a:pt x="9540" y="-1"/>
                  <a:pt x="10800" y="0"/>
                </a:cubicBezTo>
                <a:cubicBezTo>
                  <a:pt x="11114" y="0"/>
                  <a:pt x="11428" y="13"/>
                  <a:pt x="11741" y="41"/>
                </a:cubicBezTo>
                <a:lnTo>
                  <a:pt x="11976" y="-2649"/>
                </a:lnTo>
                <a:lnTo>
                  <a:pt x="16067" y="2226"/>
                </a:lnTo>
                <a:lnTo>
                  <a:pt x="11192" y="6317"/>
                </a:lnTo>
                <a:lnTo>
                  <a:pt x="11427" y="3627"/>
                </a:lnTo>
                <a:close/>
              </a:path>
            </a:pathLst>
          </a:custGeom>
          <a:solidFill>
            <a:srgbClr val="BBE0E3"/>
          </a:solidFill>
          <a:ln w="9525">
            <a:solidFill>
              <a:srgbClr val="000000"/>
            </a:solidFill>
            <a:miter lim="800000"/>
            <a:headEnd/>
            <a:tailEnd/>
          </a:ln>
        </p:spPr>
        <p:txBody>
          <a:bodyPr anchor="ctr"/>
          <a:lstStyle/>
          <a:p>
            <a:endParaRPr lang="es-HN"/>
          </a:p>
        </p:txBody>
      </p:sp>
      <p:sp>
        <p:nvSpPr>
          <p:cNvPr id="9234" name="_s1077"/>
          <p:cNvSpPr>
            <a:spLocks noChangeArrowheads="1"/>
          </p:cNvSpPr>
          <p:nvPr/>
        </p:nvSpPr>
        <p:spPr bwMode="auto">
          <a:xfrm>
            <a:off x="3851275" y="1700213"/>
            <a:ext cx="1270000" cy="566737"/>
          </a:xfrm>
          <a:prstGeom prst="rect">
            <a:avLst/>
          </a:prstGeom>
          <a:noFill/>
          <a:ln w="9525">
            <a:noFill/>
            <a:miter lim="800000"/>
            <a:headEnd/>
            <a:tailEnd/>
          </a:ln>
        </p:spPr>
        <p:txBody>
          <a:bodyPr lIns="0" tIns="0" rIns="0" bIns="0" anchor="ctr"/>
          <a:lstStyle/>
          <a:p>
            <a:pPr algn="ctr"/>
            <a:r>
              <a:rPr lang="en-US" sz="1200"/>
              <a:t>Post-construction support</a:t>
            </a:r>
            <a:endParaRPr lang="en-US" sz="32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2800" smtClean="0"/>
              <a:t>Assessment</a:t>
            </a:r>
          </a:p>
        </p:txBody>
      </p:sp>
      <p:sp>
        <p:nvSpPr>
          <p:cNvPr id="10243" name="Content Placeholder 2"/>
          <p:cNvSpPr>
            <a:spLocks noGrp="1"/>
          </p:cNvSpPr>
          <p:nvPr>
            <p:ph idx="1"/>
          </p:nvPr>
        </p:nvSpPr>
        <p:spPr>
          <a:xfrm>
            <a:off x="468313" y="1484313"/>
            <a:ext cx="8218487" cy="5113337"/>
          </a:xfrm>
        </p:spPr>
        <p:txBody>
          <a:bodyPr/>
          <a:lstStyle/>
          <a:p>
            <a:r>
              <a:rPr lang="en-US" sz="1800" smtClean="0"/>
              <a:t>Objective</a:t>
            </a:r>
            <a:r>
              <a:rPr lang="en-US" sz="1800" b="1" i="1" smtClean="0"/>
              <a:t>: </a:t>
            </a:r>
            <a:r>
              <a:rPr lang="en-US" sz="1800" smtClean="0"/>
              <a:t>to get a detailed understanding of actual multiple use practices, their impact on sustainability of existing water systems and possibilities to improve these</a:t>
            </a:r>
          </a:p>
          <a:p>
            <a:r>
              <a:rPr lang="en-US" sz="1800" smtClean="0"/>
              <a:t>Key issues to address in this step include: identifying user categories, their different water use patterns, and availability of water resources and existing infrastructure</a:t>
            </a:r>
          </a:p>
          <a:p>
            <a:r>
              <a:rPr lang="en-US" sz="1800" smtClean="0"/>
              <a:t>Tools</a:t>
            </a:r>
            <a:r>
              <a:rPr lang="en-US" sz="1800" b="1" i="1" smtClean="0"/>
              <a:t>:</a:t>
            </a:r>
            <a:endParaRPr lang="en-US" sz="1800" smtClean="0"/>
          </a:p>
          <a:p>
            <a:pPr lvl="1"/>
            <a:r>
              <a:rPr lang="en-US" sz="1400" smtClean="0"/>
              <a:t>User categorization</a:t>
            </a:r>
          </a:p>
          <a:p>
            <a:pPr lvl="1"/>
            <a:r>
              <a:rPr lang="en-US" sz="1400" smtClean="0"/>
              <a:t>Community mapping</a:t>
            </a:r>
          </a:p>
          <a:p>
            <a:pPr lvl="1"/>
            <a:r>
              <a:rPr lang="en-US" sz="1400" smtClean="0"/>
              <a:t>Inspection of existing infrastructure </a:t>
            </a:r>
          </a:p>
          <a:p>
            <a:pPr lvl="1"/>
            <a:r>
              <a:rPr lang="en-US" sz="1400" smtClean="0"/>
              <a:t>Water resources assessment</a:t>
            </a:r>
          </a:p>
          <a:p>
            <a:pPr lvl="1"/>
            <a:r>
              <a:rPr lang="en-US" sz="1400" smtClean="0"/>
              <a:t>Analysis of water consumption pattern</a:t>
            </a:r>
          </a:p>
          <a:p>
            <a:pPr lvl="1"/>
            <a:r>
              <a:rPr lang="en-US" sz="1400" smtClean="0"/>
              <a:t>Focus group discussions with water committee and users</a:t>
            </a:r>
          </a:p>
          <a:p>
            <a:pPr lvl="1">
              <a:buFontTx/>
              <a:buNone/>
            </a:pPr>
            <a:endParaRPr lang="en-US" sz="1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sz="2800" b="1" smtClean="0"/>
              <a:t>Feasibility of alternatives</a:t>
            </a:r>
            <a:endParaRPr lang="es-CO" sz="2800" smtClean="0"/>
          </a:p>
        </p:txBody>
      </p:sp>
      <p:sp>
        <p:nvSpPr>
          <p:cNvPr id="11267" name="Content Placeholder 2"/>
          <p:cNvSpPr>
            <a:spLocks noGrp="1"/>
          </p:cNvSpPr>
          <p:nvPr>
            <p:ph idx="1"/>
          </p:nvPr>
        </p:nvSpPr>
        <p:spPr>
          <a:xfrm>
            <a:off x="468313" y="1600200"/>
            <a:ext cx="8218487" cy="4997450"/>
          </a:xfrm>
        </p:spPr>
        <p:txBody>
          <a:bodyPr/>
          <a:lstStyle/>
          <a:p>
            <a:r>
              <a:rPr lang="en-GB" sz="1600" smtClean="0"/>
              <a:t>Objective: to analyse the technical, financial and social feasibility of varies (conceptual) intervention alternatives, and agree on which ones to elaborate in a detailed design</a:t>
            </a:r>
            <a:endParaRPr lang="es-HN" sz="1600" smtClean="0"/>
          </a:p>
          <a:p>
            <a:r>
              <a:rPr lang="en-GB" sz="1600" smtClean="0"/>
              <a:t>Key issues: design parameter implications, cost implications, analysis of alternatives</a:t>
            </a:r>
          </a:p>
          <a:p>
            <a:r>
              <a:rPr lang="en-GB" sz="1600" smtClean="0"/>
              <a:t>Tools:</a:t>
            </a:r>
          </a:p>
          <a:p>
            <a:pPr lvl="1"/>
            <a:r>
              <a:rPr lang="en-GB" sz="1600" smtClean="0"/>
              <a:t>Identifying which design “scenario” to follow:</a:t>
            </a:r>
          </a:p>
          <a:p>
            <a:pPr lvl="2"/>
            <a:r>
              <a:rPr lang="en-GB" sz="1200" smtClean="0"/>
              <a:t>Scenario 1: productive use is insignificant compared to other domestic uses now and probably in the future. Conventional design parameters can be used</a:t>
            </a:r>
          </a:p>
          <a:p>
            <a:pPr lvl="2"/>
            <a:r>
              <a:rPr lang="en-GB" sz="1200" smtClean="0"/>
              <a:t>Scenario 2: there is some productive water use, which is likely to grow in the future. However, it is not necessary to develop a specific MUS design, as the amounts of water needed fit within existing design parameters. However, there is need to develop specific internal regulations around water use</a:t>
            </a:r>
          </a:p>
          <a:p>
            <a:pPr lvl="2"/>
            <a:r>
              <a:rPr lang="en-GB" sz="1200" smtClean="0"/>
              <a:t>Scenario 3: there is a significant amount of water used for production and this is likely to increase in the future. Specific design parameters need to be considered and specific infrastructure may need to be developed for this. Besides, there is need to develop specific internal regulations around water use</a:t>
            </a:r>
          </a:p>
          <a:p>
            <a:pPr lvl="1"/>
            <a:r>
              <a:rPr lang="en-GB" sz="1400" smtClean="0"/>
              <a:t>Technology selection tools</a:t>
            </a:r>
          </a:p>
          <a:p>
            <a:pPr lvl="1"/>
            <a:r>
              <a:rPr lang="en-GB" sz="1400" smtClean="0"/>
              <a:t>Community meeting to analyse and select alternatives</a:t>
            </a:r>
            <a:endParaRPr lang="es-HN" sz="1400" smtClean="0"/>
          </a:p>
          <a:p>
            <a:endParaRPr lang="es-HN" sz="18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RCPresentation">
  <a:themeElements>
    <a:clrScheme name="IRC_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IRC_Standar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IRC_Standard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RC_Standard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RC_Standard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RC_Standard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RC_Standard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RC_Standard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RC_Standard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RC_Standard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RC_Standard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RC_Standard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RC_Standard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RC_Standard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IRCPresentation</Template>
  <TotalTime>1835</TotalTime>
  <Words>1450</Words>
  <Application>Microsoft Office PowerPoint</Application>
  <PresentationFormat>Presentación en pantalla (4:3)</PresentationFormat>
  <Paragraphs>187</Paragraphs>
  <Slides>17</Slides>
  <Notes>16</Notes>
  <HiddenSlides>0</HiddenSlides>
  <MMClips>0</MMClips>
  <ScaleCrop>false</ScaleCrop>
  <HeadingPairs>
    <vt:vector size="4" baseType="variant">
      <vt:variant>
        <vt:lpstr>Tema</vt:lpstr>
      </vt:variant>
      <vt:variant>
        <vt:i4>1</vt:i4>
      </vt:variant>
      <vt:variant>
        <vt:lpstr>Títulos de diapositiva</vt:lpstr>
      </vt:variant>
      <vt:variant>
        <vt:i4>17</vt:i4>
      </vt:variant>
    </vt:vector>
  </HeadingPairs>
  <TitlesOfParts>
    <vt:vector size="18" baseType="lpstr">
      <vt:lpstr>IRCPresentation</vt:lpstr>
      <vt:lpstr>MUS pilot project in Honduras</vt:lpstr>
      <vt:lpstr>Background</vt:lpstr>
      <vt:lpstr>Background</vt:lpstr>
      <vt:lpstr>MUS Pilot project</vt:lpstr>
      <vt:lpstr>MUS Pilot project</vt:lpstr>
      <vt:lpstr>MUS Guidelines</vt:lpstr>
      <vt:lpstr>Project cycle</vt:lpstr>
      <vt:lpstr>Assessment</vt:lpstr>
      <vt:lpstr>Feasibility of alternatives</vt:lpstr>
      <vt:lpstr> Table used for typical consumption patterns</vt:lpstr>
      <vt:lpstr> Progress on the MUS pilot project</vt:lpstr>
      <vt:lpstr>Case of guideline application</vt:lpstr>
      <vt:lpstr>User categorization</vt:lpstr>
      <vt:lpstr>Example of design calculation</vt:lpstr>
      <vt:lpstr>Selection of feasibility of alternatives</vt:lpstr>
      <vt:lpstr>First lessons learnt</vt:lpstr>
      <vt:lpstr>Diapositiva 17</vt:lpstr>
    </vt:vector>
  </TitlesOfParts>
  <Company>IRC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smits</dc:creator>
  <cp:lastModifiedBy>Invitado</cp:lastModifiedBy>
  <cp:revision>159</cp:revision>
  <dcterms:created xsi:type="dcterms:W3CDTF">2008-07-12T18:06:05Z</dcterms:created>
  <dcterms:modified xsi:type="dcterms:W3CDTF">2010-11-22T07:57:20Z</dcterms:modified>
</cp:coreProperties>
</file>