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2" r:id="rId3"/>
    <p:sldId id="291" r:id="rId4"/>
    <p:sldId id="294" r:id="rId5"/>
    <p:sldId id="293" r:id="rId6"/>
    <p:sldId id="303" r:id="rId7"/>
    <p:sldId id="300" r:id="rId8"/>
    <p:sldId id="295" r:id="rId9"/>
    <p:sldId id="30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2" autoAdjust="0"/>
  </p:normalViewPr>
  <p:slideViewPr>
    <p:cSldViewPr>
      <p:cViewPr>
        <p:scale>
          <a:sx n="60" d="100"/>
          <a:sy n="60" d="100"/>
        </p:scale>
        <p:origin x="-144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  <a:ln>
          <a:solidFill>
            <a:schemeClr val="accent2"/>
          </a:solidFill>
        </a:ln>
      </dgm:spPr>
      <dgm:t>
        <a:bodyPr/>
        <a:lstStyle/>
        <a:p>
          <a:pPr algn="ctr" rtl="0"/>
          <a:r>
            <a:rPr lang="en-US" sz="3200" b="0" smtClean="0"/>
            <a:t>Community-driven MUS: </a:t>
          </a:r>
          <a:r>
            <a:rPr lang="en-US" sz="3200" b="0" dirty="0" smtClean="0"/>
            <a:t/>
          </a:r>
          <a:br>
            <a:rPr lang="en-US" sz="3200" b="0" dirty="0" smtClean="0"/>
          </a:br>
          <a:r>
            <a:rPr lang="en-US" sz="3200" b="0" dirty="0" smtClean="0"/>
            <a:t>‘Local government planning – plus’ 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0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0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 custLinFactNeighborX="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5CE08-3248-468A-852E-F775BA1121DA}" type="presOf" srcId="{FB5E4108-088C-4229-8218-19A3CF26DA22}" destId="{7C45DA17-818A-480A-A430-D3FDBFDD3441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919EC29A-57BC-4D58-A9FE-8CBA42FC22B5}" type="presOf" srcId="{564F7BB1-490C-4209-9249-0A3E613B0372}" destId="{49170ACD-30C6-44BE-AB3E-51B2B662C290}" srcOrd="0" destOrd="0" presId="urn:microsoft.com/office/officeart/2005/8/layout/vList2"/>
    <dgm:cxn modelId="{DBFA7B77-9C28-4F8C-BF00-75366827E828}" type="presParOf" srcId="{49170ACD-30C6-44BE-AB3E-51B2B662C290}" destId="{7C45DA17-818A-480A-A430-D3FDBFDD344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 rtl="0"/>
          <a:r>
            <a:rPr lang="en-US" sz="3200" b="0" dirty="0" smtClean="0"/>
            <a:t>Why community-driven MUS?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1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1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 custAng="0" custScaleY="994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F36760-28DE-4C59-A77D-6CCE1DC1A061}" type="presOf" srcId="{FB5E4108-088C-4229-8218-19A3CF26DA22}" destId="{7C45DA17-818A-480A-A430-D3FDBFDD3441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F10D47C5-9DA6-414A-B45A-6FCD41CCFF66}" type="presOf" srcId="{564F7BB1-490C-4209-9249-0A3E613B0372}" destId="{49170ACD-30C6-44BE-AB3E-51B2B662C290}" srcOrd="0" destOrd="0" presId="urn:microsoft.com/office/officeart/2005/8/layout/vList2"/>
    <dgm:cxn modelId="{E0FB4E51-4077-479A-A55E-31FDC8E35307}" type="presParOf" srcId="{49170ACD-30C6-44BE-AB3E-51B2B662C290}" destId="{7C45DA17-818A-480A-A430-D3FDBFDD344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n-US" sz="3200" dirty="0" smtClean="0"/>
            <a:t>1. More livelihood benefits for own priorities, especially by the poorest and women (if targeted)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0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0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 custScaleY="389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E05F4-C0B6-43B4-BB2D-BF63240E0C34}" type="presOf" srcId="{564F7BB1-490C-4209-9249-0A3E613B0372}" destId="{49170ACD-30C6-44BE-AB3E-51B2B662C290}" srcOrd="0" destOrd="0" presId="urn:microsoft.com/office/officeart/2005/8/layout/vList2"/>
    <dgm:cxn modelId="{B8BAD922-F59A-4BF6-8D67-F205376DF514}" type="presOf" srcId="{FB5E4108-088C-4229-8218-19A3CF26DA22}" destId="{7C45DA17-818A-480A-A430-D3FDBFDD3441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C8B7A307-05C4-42C4-9B60-78EAC1821E80}" type="presParOf" srcId="{49170ACD-30C6-44BE-AB3E-51B2B662C290}" destId="{7C45DA17-818A-480A-A430-D3FDBFDD3441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n-US" sz="3200" b="0" dirty="0" smtClean="0"/>
            <a:t>2. More water resource - and technological efficiency and resilience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0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0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8BC1BA-E939-407D-B8DF-EBDD41694F5E}" type="presOf" srcId="{FB5E4108-088C-4229-8218-19A3CF26DA22}" destId="{7C45DA17-818A-480A-A430-D3FDBFDD3441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0A5C0532-A169-4128-AAA7-D319FEB66BCB}" type="presOf" srcId="{564F7BB1-490C-4209-9249-0A3E613B0372}" destId="{49170ACD-30C6-44BE-AB3E-51B2B662C290}" srcOrd="0" destOrd="0" presId="urn:microsoft.com/office/officeart/2005/8/layout/vList2"/>
    <dgm:cxn modelId="{54B5F9C3-7807-44AA-982A-288B36B95698}" type="presParOf" srcId="{49170ACD-30C6-44BE-AB3E-51B2B662C290}" destId="{7C45DA17-818A-480A-A430-D3FDBFDD3441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n-US" sz="3200" b="0" dirty="0" smtClean="0"/>
            <a:t>3. Stronger and more sustainable </a:t>
          </a:r>
          <a:br>
            <a:rPr lang="en-US" sz="3200" b="0" dirty="0" smtClean="0"/>
          </a:br>
          <a:r>
            <a:rPr lang="en-US" sz="3200" b="0" dirty="0" smtClean="0"/>
            <a:t>local institutions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0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0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 custScaleY="3132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A7631B-DC38-4142-A146-0F1BC9AF78F2}" type="presOf" srcId="{FB5E4108-088C-4229-8218-19A3CF26DA22}" destId="{7C45DA17-818A-480A-A430-D3FDBFDD3441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A7249EAA-12D7-46DF-A395-44EAED7E29FF}" type="presOf" srcId="{564F7BB1-490C-4209-9249-0A3E613B0372}" destId="{49170ACD-30C6-44BE-AB3E-51B2B662C290}" srcOrd="0" destOrd="0" presId="urn:microsoft.com/office/officeart/2005/8/layout/vList2"/>
    <dgm:cxn modelId="{B33C1CE9-12AE-4046-8EB8-89B958BD399F}" type="presParOf" srcId="{49170ACD-30C6-44BE-AB3E-51B2B662C290}" destId="{7C45DA17-818A-480A-A430-D3FDBFDD344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n-US" sz="3200" b="0" dirty="0" smtClean="0"/>
            <a:t>4. ‘Local planning – plus’: </a:t>
          </a:r>
          <a:br>
            <a:rPr lang="en-US" sz="3200" b="0" dirty="0" smtClean="0"/>
          </a:br>
          <a:r>
            <a:rPr lang="en-US" sz="3200" b="0" dirty="0" smtClean="0"/>
            <a:t>scalable nationwide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0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0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 custScaleY="2533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EB779D-E6B5-446D-AA03-9496172EE11D}" type="presOf" srcId="{FB5E4108-088C-4229-8218-19A3CF26DA22}" destId="{7C45DA17-818A-480A-A430-D3FDBFDD3441}" srcOrd="0" destOrd="0" presId="urn:microsoft.com/office/officeart/2005/8/layout/vList2"/>
    <dgm:cxn modelId="{7CCA4C60-46B3-44EC-84DE-EEA44E85C8DD}" type="presOf" srcId="{564F7BB1-490C-4209-9249-0A3E613B0372}" destId="{49170ACD-30C6-44BE-AB3E-51B2B662C290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5C354206-D69D-4FDF-9D9F-6CBB15DC1427}" type="presParOf" srcId="{49170ACD-30C6-44BE-AB3E-51B2B662C290}" destId="{7C45DA17-818A-480A-A430-D3FDBFDD3441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4F7BB1-490C-4209-9249-0A3E613B037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E4108-088C-4229-8218-19A3CF26DA22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n-US" sz="3200" b="0" dirty="0" smtClean="0"/>
            <a:t>Next pilot testing/tool development </a:t>
          </a:r>
          <a:br>
            <a:rPr lang="en-US" sz="3200" b="0" dirty="0" smtClean="0"/>
          </a:br>
          <a:r>
            <a:rPr lang="en-US" sz="3200" b="0" dirty="0" smtClean="0"/>
            <a:t>for community-driven MUS, e.g.:</a:t>
          </a:r>
          <a:endParaRPr lang="en-US" sz="3200" b="0" dirty="0"/>
        </a:p>
      </dgm:t>
    </dgm:pt>
    <dgm:pt modelId="{C42E95F8-7BB1-4FA4-8C3F-2C098D254EB2}" type="parTrans" cxnId="{0E36ABDD-69BA-4888-9F2D-DE3461BF2F8D}">
      <dgm:prSet/>
      <dgm:spPr/>
      <dgm:t>
        <a:bodyPr/>
        <a:lstStyle/>
        <a:p>
          <a:endParaRPr lang="en-US" b="0"/>
        </a:p>
      </dgm:t>
    </dgm:pt>
    <dgm:pt modelId="{8ACA2862-68D0-446B-91DF-4A966542124F}" type="sibTrans" cxnId="{0E36ABDD-69BA-4888-9F2D-DE3461BF2F8D}">
      <dgm:prSet/>
      <dgm:spPr/>
      <dgm:t>
        <a:bodyPr/>
        <a:lstStyle/>
        <a:p>
          <a:endParaRPr lang="en-US" b="0"/>
        </a:p>
      </dgm:t>
    </dgm:pt>
    <dgm:pt modelId="{49170ACD-30C6-44BE-AB3E-51B2B662C290}" type="pres">
      <dgm:prSet presAssocID="{564F7BB1-490C-4209-9249-0A3E613B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DA17-818A-480A-A430-D3FDBFDD3441}" type="pres">
      <dgm:prSet presAssocID="{FB5E4108-088C-4229-8218-19A3CF26DA22}" presName="parentText" presStyleLbl="node1" presStyleIdx="0" presStyleCnt="1" custScaleY="2533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426F6-EE17-4526-B4F4-8FBFD06F881E}" type="presOf" srcId="{564F7BB1-490C-4209-9249-0A3E613B0372}" destId="{49170ACD-30C6-44BE-AB3E-51B2B662C290}" srcOrd="0" destOrd="0" presId="urn:microsoft.com/office/officeart/2005/8/layout/vList2"/>
    <dgm:cxn modelId="{0E36ABDD-69BA-4888-9F2D-DE3461BF2F8D}" srcId="{564F7BB1-490C-4209-9249-0A3E613B0372}" destId="{FB5E4108-088C-4229-8218-19A3CF26DA22}" srcOrd="0" destOrd="0" parTransId="{C42E95F8-7BB1-4FA4-8C3F-2C098D254EB2}" sibTransId="{8ACA2862-68D0-446B-91DF-4A966542124F}"/>
    <dgm:cxn modelId="{5A39A16E-DDE3-4FF8-B7B5-3668FE77DA39}" type="presOf" srcId="{FB5E4108-088C-4229-8218-19A3CF26DA22}" destId="{7C45DA17-818A-480A-A430-D3FDBFDD3441}" srcOrd="0" destOrd="0" presId="urn:microsoft.com/office/officeart/2005/8/layout/vList2"/>
    <dgm:cxn modelId="{695D6EF8-E176-4E5F-8ECE-8D61655D56B8}" type="presParOf" srcId="{49170ACD-30C6-44BE-AB3E-51B2B662C290}" destId="{7C45DA17-818A-480A-A430-D3FDBFDD3441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5E2DCA-7D7F-488B-A4F2-753733C4FD9A}" type="doc">
      <dgm:prSet loTypeId="urn:microsoft.com/office/officeart/2005/8/layout/vList4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E95AFDA-AECD-46B6-87D9-D4C1F1D26131}">
      <dgm:prSet custT="1"/>
      <dgm:spPr/>
      <dgm:t>
        <a:bodyPr/>
        <a:lstStyle/>
        <a:p>
          <a:pPr rtl="0"/>
          <a:r>
            <a:rPr lang="en-US" sz="2400" dirty="0" smtClean="0"/>
            <a:t>   integrated water </a:t>
          </a:r>
          <a:r>
            <a:rPr lang="en-US" sz="2400" dirty="0" err="1" smtClean="0"/>
            <a:t>resource&amp;needs</a:t>
          </a:r>
          <a:r>
            <a:rPr lang="en-US" sz="2400" dirty="0" smtClean="0"/>
            <a:t> assessment</a:t>
          </a:r>
          <a:endParaRPr lang="en-US" sz="3200" dirty="0"/>
        </a:p>
      </dgm:t>
    </dgm:pt>
    <dgm:pt modelId="{4CB4CF73-2B00-4948-9593-7A9995EFFD61}" type="parTrans" cxnId="{AF5EE514-A9E5-4D2D-8587-53C677879BB6}">
      <dgm:prSet/>
      <dgm:spPr/>
      <dgm:t>
        <a:bodyPr/>
        <a:lstStyle/>
        <a:p>
          <a:endParaRPr lang="en-US" sz="2000"/>
        </a:p>
      </dgm:t>
    </dgm:pt>
    <dgm:pt modelId="{CEA18DBA-FEA1-47A3-B422-8BE84694BA71}" type="sibTrans" cxnId="{AF5EE514-A9E5-4D2D-8587-53C677879BB6}">
      <dgm:prSet/>
      <dgm:spPr/>
      <dgm:t>
        <a:bodyPr/>
        <a:lstStyle/>
        <a:p>
          <a:endParaRPr lang="en-US" sz="2000"/>
        </a:p>
      </dgm:t>
    </dgm:pt>
    <dgm:pt modelId="{6289E3F4-3BA9-4174-979D-55A84B38811F}">
      <dgm:prSet custT="1"/>
      <dgm:spPr/>
      <dgm:t>
        <a:bodyPr/>
        <a:lstStyle/>
        <a:p>
          <a:pPr rtl="0"/>
          <a:r>
            <a:rPr lang="en-US" sz="2400" dirty="0" smtClean="0"/>
            <a:t>community empowerment, transparency and accountability in financing streams</a:t>
          </a:r>
          <a:endParaRPr lang="en-US" sz="2400" dirty="0"/>
        </a:p>
      </dgm:t>
    </dgm:pt>
    <dgm:pt modelId="{BF4BC518-E8EA-4FF4-B665-A6A36411F26A}" type="parTrans" cxnId="{0D24A3B4-2B27-41EE-AE53-21C4A1A120DF}">
      <dgm:prSet/>
      <dgm:spPr/>
      <dgm:t>
        <a:bodyPr/>
        <a:lstStyle/>
        <a:p>
          <a:endParaRPr lang="en-US" sz="2000"/>
        </a:p>
      </dgm:t>
    </dgm:pt>
    <dgm:pt modelId="{6A281AE3-66E9-4ADD-B085-6DE3A5B6CA1D}" type="sibTrans" cxnId="{0D24A3B4-2B27-41EE-AE53-21C4A1A120DF}">
      <dgm:prSet/>
      <dgm:spPr/>
      <dgm:t>
        <a:bodyPr/>
        <a:lstStyle/>
        <a:p>
          <a:endParaRPr lang="en-US" sz="2000"/>
        </a:p>
      </dgm:t>
    </dgm:pt>
    <dgm:pt modelId="{58F74B6D-F5AB-4453-B6BA-93E990E0CD1C}">
      <dgm:prSet custT="1"/>
      <dgm:spPr/>
      <dgm:t>
        <a:bodyPr/>
        <a:lstStyle/>
        <a:p>
          <a:pPr rtl="0"/>
          <a:r>
            <a:rPr lang="en-US" sz="2400" dirty="0" smtClean="0"/>
            <a:t>participatory technical feasibility assessment and technology choice</a:t>
          </a:r>
          <a:endParaRPr lang="en-US" sz="2400" dirty="0"/>
        </a:p>
      </dgm:t>
    </dgm:pt>
    <dgm:pt modelId="{0FA9A05B-38D3-47BC-B855-76B5624E660C}" type="parTrans" cxnId="{A7FB553D-4DFC-4E29-9A8E-B3EDAC29A1D8}">
      <dgm:prSet/>
      <dgm:spPr/>
      <dgm:t>
        <a:bodyPr/>
        <a:lstStyle/>
        <a:p>
          <a:endParaRPr lang="en-US" sz="2000"/>
        </a:p>
      </dgm:t>
    </dgm:pt>
    <dgm:pt modelId="{5151B417-7FA8-400F-B407-05E86D9057A1}" type="sibTrans" cxnId="{A7FB553D-4DFC-4E29-9A8E-B3EDAC29A1D8}">
      <dgm:prSet/>
      <dgm:spPr/>
      <dgm:t>
        <a:bodyPr/>
        <a:lstStyle/>
        <a:p>
          <a:endParaRPr lang="en-US" sz="2000"/>
        </a:p>
      </dgm:t>
    </dgm:pt>
    <dgm:pt modelId="{7D576E6C-C6C3-4487-98DD-7369F7EDDB62}">
      <dgm:prSet custT="1"/>
      <dgm:spPr/>
      <dgm:t>
        <a:bodyPr/>
        <a:lstStyle/>
        <a:p>
          <a:pPr rtl="0"/>
          <a:r>
            <a:rPr lang="en-US" sz="2400" dirty="0" smtClean="0"/>
            <a:t>translation of options into bankable work plans</a:t>
          </a:r>
          <a:endParaRPr lang="en-US" sz="2400" dirty="0"/>
        </a:p>
      </dgm:t>
    </dgm:pt>
    <dgm:pt modelId="{C21C8682-D6A3-40E8-9EDF-A81386027DFC}" type="parTrans" cxnId="{66AB5BB8-3E54-4DF8-9C59-52A226141FE7}">
      <dgm:prSet/>
      <dgm:spPr/>
      <dgm:t>
        <a:bodyPr/>
        <a:lstStyle/>
        <a:p>
          <a:endParaRPr lang="en-US" sz="2000"/>
        </a:p>
      </dgm:t>
    </dgm:pt>
    <dgm:pt modelId="{59B2579F-A587-4B00-A47E-D5B021F7CED9}" type="sibTrans" cxnId="{66AB5BB8-3E54-4DF8-9C59-52A226141FE7}">
      <dgm:prSet/>
      <dgm:spPr/>
      <dgm:t>
        <a:bodyPr/>
        <a:lstStyle/>
        <a:p>
          <a:endParaRPr lang="en-US" sz="2000"/>
        </a:p>
      </dgm:t>
    </dgm:pt>
    <dgm:pt modelId="{F81387A7-97EE-49C4-90CE-391C83ADD20C}">
      <dgm:prSet custT="1"/>
      <dgm:spPr/>
      <dgm:t>
        <a:bodyPr/>
        <a:lstStyle/>
        <a:p>
          <a:pPr rtl="0"/>
          <a:r>
            <a:rPr lang="en-US" sz="2400" dirty="0" smtClean="0"/>
            <a:t>reaching the marginalized</a:t>
          </a:r>
          <a:endParaRPr lang="en-US" sz="2400" dirty="0"/>
        </a:p>
      </dgm:t>
    </dgm:pt>
    <dgm:pt modelId="{0F81197E-2C57-448E-9871-4E5D7F2B2140}" type="parTrans" cxnId="{2D325FF9-9DBF-4692-AE42-8F1F9F551465}">
      <dgm:prSet/>
      <dgm:spPr/>
      <dgm:t>
        <a:bodyPr/>
        <a:lstStyle/>
        <a:p>
          <a:endParaRPr lang="en-US" sz="2000"/>
        </a:p>
      </dgm:t>
    </dgm:pt>
    <dgm:pt modelId="{3F490669-54A1-441A-8686-8A32FD6278C8}" type="sibTrans" cxnId="{2D325FF9-9DBF-4692-AE42-8F1F9F551465}">
      <dgm:prSet/>
      <dgm:spPr/>
      <dgm:t>
        <a:bodyPr/>
        <a:lstStyle/>
        <a:p>
          <a:endParaRPr lang="en-US" sz="2000"/>
        </a:p>
      </dgm:t>
    </dgm:pt>
    <dgm:pt modelId="{FB852EBE-610F-4D35-9DA3-47BE921F8CA6}">
      <dgm:prSet custT="1"/>
      <dgm:spPr/>
      <dgm:t>
        <a:bodyPr/>
        <a:lstStyle/>
        <a:p>
          <a:pPr rtl="0"/>
          <a:r>
            <a:rPr lang="en-US" sz="2400" dirty="0" smtClean="0"/>
            <a:t>integration in local planning and accountable relationships with service providers</a:t>
          </a:r>
          <a:endParaRPr lang="en-US" sz="2400" dirty="0"/>
        </a:p>
      </dgm:t>
    </dgm:pt>
    <dgm:pt modelId="{7F9670B4-F5A7-4E3F-BD2A-DF21A743E2A0}" type="parTrans" cxnId="{CFD72379-31A0-4BD7-85FD-EE9A2605E025}">
      <dgm:prSet/>
      <dgm:spPr/>
      <dgm:t>
        <a:bodyPr/>
        <a:lstStyle/>
        <a:p>
          <a:endParaRPr lang="en-US" sz="2000"/>
        </a:p>
      </dgm:t>
    </dgm:pt>
    <dgm:pt modelId="{EE805EAE-A419-42C8-8766-67224135A991}" type="sibTrans" cxnId="{CFD72379-31A0-4BD7-85FD-EE9A2605E025}">
      <dgm:prSet/>
      <dgm:spPr/>
      <dgm:t>
        <a:bodyPr/>
        <a:lstStyle/>
        <a:p>
          <a:endParaRPr lang="en-US" sz="2000"/>
        </a:p>
      </dgm:t>
    </dgm:pt>
    <dgm:pt modelId="{D2D23927-6301-41AB-90F5-F9EDA4851D05}">
      <dgm:prSet custT="1"/>
      <dgm:spPr/>
      <dgm:t>
        <a:bodyPr/>
        <a:lstStyle/>
        <a:p>
          <a:pPr rtl="0"/>
          <a:r>
            <a:rPr lang="en-US" sz="2400" dirty="0" smtClean="0"/>
            <a:t>support at intermediate and national level</a:t>
          </a:r>
          <a:endParaRPr lang="en-US" sz="2400" dirty="0"/>
        </a:p>
      </dgm:t>
    </dgm:pt>
    <dgm:pt modelId="{2CB19D3E-384B-4A98-8914-0037A062DEEC}" type="parTrans" cxnId="{E1B1810C-B090-435C-9D0E-AB14BA777679}">
      <dgm:prSet/>
      <dgm:spPr/>
      <dgm:t>
        <a:bodyPr/>
        <a:lstStyle/>
        <a:p>
          <a:endParaRPr lang="en-US"/>
        </a:p>
      </dgm:t>
    </dgm:pt>
    <dgm:pt modelId="{B511945D-51E8-4660-A1AE-CDAAF3C28510}" type="sibTrans" cxnId="{E1B1810C-B090-435C-9D0E-AB14BA777679}">
      <dgm:prSet/>
      <dgm:spPr/>
      <dgm:t>
        <a:bodyPr/>
        <a:lstStyle/>
        <a:p>
          <a:endParaRPr lang="en-US"/>
        </a:p>
      </dgm:t>
    </dgm:pt>
    <dgm:pt modelId="{E68F18EA-A315-4870-9F60-D4C425EFF56F}">
      <dgm:prSet custT="1"/>
      <dgm:spPr/>
      <dgm:t>
        <a:bodyPr/>
        <a:lstStyle/>
        <a:p>
          <a:pPr rtl="0"/>
          <a:r>
            <a:rPr lang="en-US" sz="2400" dirty="0" smtClean="0"/>
            <a:t>cost-benefits analysis</a:t>
          </a:r>
          <a:endParaRPr lang="en-US" sz="2400" dirty="0"/>
        </a:p>
      </dgm:t>
    </dgm:pt>
    <dgm:pt modelId="{B14BC9C5-E00A-417C-89B0-2BFCA96B03F8}" type="parTrans" cxnId="{D31ED260-6B03-4AB2-A0FB-A338F8FE9845}">
      <dgm:prSet/>
      <dgm:spPr/>
      <dgm:t>
        <a:bodyPr/>
        <a:lstStyle/>
        <a:p>
          <a:endParaRPr lang="en-US"/>
        </a:p>
      </dgm:t>
    </dgm:pt>
    <dgm:pt modelId="{C3AD8269-B2D4-45C2-81CC-B3BA0A38D986}" type="sibTrans" cxnId="{D31ED260-6B03-4AB2-A0FB-A338F8FE9845}">
      <dgm:prSet/>
      <dgm:spPr/>
      <dgm:t>
        <a:bodyPr/>
        <a:lstStyle/>
        <a:p>
          <a:endParaRPr lang="en-US"/>
        </a:p>
      </dgm:t>
    </dgm:pt>
    <dgm:pt modelId="{C103530B-78F4-4F70-AC88-1C7176D17818}">
      <dgm:prSet custT="1"/>
      <dgm:spPr/>
      <dgm:t>
        <a:bodyPr/>
        <a:lstStyle/>
        <a:p>
          <a:pPr rtl="0"/>
          <a:r>
            <a:rPr lang="en-US" sz="2400" dirty="0" smtClean="0"/>
            <a:t>etceteras</a:t>
          </a:r>
          <a:endParaRPr lang="en-US" sz="2400" dirty="0"/>
        </a:p>
      </dgm:t>
    </dgm:pt>
    <dgm:pt modelId="{53E3B561-2042-4DDF-8453-BAC91BC3F730}" type="parTrans" cxnId="{209DF536-0872-4C02-92E6-1E803420BBB2}">
      <dgm:prSet/>
      <dgm:spPr/>
    </dgm:pt>
    <dgm:pt modelId="{C3CA6A67-1A0D-4C4B-9EE5-4FA1EF7B8E1D}" type="sibTrans" cxnId="{209DF536-0872-4C02-92E6-1E803420BBB2}">
      <dgm:prSet/>
      <dgm:spPr/>
    </dgm:pt>
    <dgm:pt modelId="{B7551BFE-AE4E-4A71-AF75-611A2EC7AF27}" type="pres">
      <dgm:prSet presAssocID="{6B5E2DCA-7D7F-488B-A4F2-753733C4FD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9AC01-603E-4601-951E-AEBC2D12C916}" type="pres">
      <dgm:prSet presAssocID="{9E95AFDA-AECD-46B6-87D9-D4C1F1D26131}" presName="comp" presStyleCnt="0"/>
      <dgm:spPr/>
    </dgm:pt>
    <dgm:pt modelId="{A6B2FF5C-96A2-4590-9ADB-31F5C2E5F451}" type="pres">
      <dgm:prSet presAssocID="{9E95AFDA-AECD-46B6-87D9-D4C1F1D26131}" presName="box" presStyleLbl="node1" presStyleIdx="0" presStyleCnt="1" custScaleY="187505"/>
      <dgm:spPr/>
      <dgm:t>
        <a:bodyPr/>
        <a:lstStyle/>
        <a:p>
          <a:endParaRPr lang="en-US"/>
        </a:p>
      </dgm:t>
    </dgm:pt>
    <dgm:pt modelId="{75415B17-CC51-4A51-ADED-4B0B7EC30241}" type="pres">
      <dgm:prSet presAssocID="{9E95AFDA-AECD-46B6-87D9-D4C1F1D26131}" presName="img" presStyleLbl="fgImgPlace1" presStyleIdx="0" presStyleCnt="1" custScaleX="103776" custScaleY="684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759009-039F-4A13-A24B-BBB07D8A6B6D}" type="pres">
      <dgm:prSet presAssocID="{9E95AFDA-AECD-46B6-87D9-D4C1F1D2613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07653-4C90-4E25-9E50-9AA88A5E7DA9}" type="presOf" srcId="{58F74B6D-F5AB-4453-B6BA-93E990E0CD1C}" destId="{B5759009-039F-4A13-A24B-BBB07D8A6B6D}" srcOrd="1" destOrd="2" presId="urn:microsoft.com/office/officeart/2005/8/layout/vList4"/>
    <dgm:cxn modelId="{0D24A3B4-2B27-41EE-AE53-21C4A1A120DF}" srcId="{9E95AFDA-AECD-46B6-87D9-D4C1F1D26131}" destId="{6289E3F4-3BA9-4174-979D-55A84B38811F}" srcOrd="3" destOrd="0" parTransId="{BF4BC518-E8EA-4FF4-B665-A6A36411F26A}" sibTransId="{6A281AE3-66E9-4ADD-B085-6DE3A5B6CA1D}"/>
    <dgm:cxn modelId="{D31ED260-6B03-4AB2-A0FB-A338F8FE9845}" srcId="{9E95AFDA-AECD-46B6-87D9-D4C1F1D26131}" destId="{E68F18EA-A315-4870-9F60-D4C425EFF56F}" srcOrd="5" destOrd="0" parTransId="{B14BC9C5-E00A-417C-89B0-2BFCA96B03F8}" sibTransId="{C3AD8269-B2D4-45C2-81CC-B3BA0A38D986}"/>
    <dgm:cxn modelId="{4C07FA39-6186-43F0-9A16-CEFB59F429BE}" type="presOf" srcId="{D2D23927-6301-41AB-90F5-F9EDA4851D05}" destId="{B5759009-039F-4A13-A24B-BBB07D8A6B6D}" srcOrd="1" destOrd="7" presId="urn:microsoft.com/office/officeart/2005/8/layout/vList4"/>
    <dgm:cxn modelId="{ABADA5FF-A378-4D38-809B-14EFD46BE783}" type="presOf" srcId="{6289E3F4-3BA9-4174-979D-55A84B38811F}" destId="{B5759009-039F-4A13-A24B-BBB07D8A6B6D}" srcOrd="1" destOrd="4" presId="urn:microsoft.com/office/officeart/2005/8/layout/vList4"/>
    <dgm:cxn modelId="{C2FE26EB-9661-4601-907E-D7813E57A5EA}" type="presOf" srcId="{9E95AFDA-AECD-46B6-87D9-D4C1F1D26131}" destId="{A6B2FF5C-96A2-4590-9ADB-31F5C2E5F451}" srcOrd="0" destOrd="0" presId="urn:microsoft.com/office/officeart/2005/8/layout/vList4"/>
    <dgm:cxn modelId="{E1B1810C-B090-435C-9D0E-AB14BA777679}" srcId="{9E95AFDA-AECD-46B6-87D9-D4C1F1D26131}" destId="{D2D23927-6301-41AB-90F5-F9EDA4851D05}" srcOrd="6" destOrd="0" parTransId="{2CB19D3E-384B-4A98-8914-0037A062DEEC}" sibTransId="{B511945D-51E8-4660-A1AE-CDAAF3C28510}"/>
    <dgm:cxn modelId="{209DF536-0872-4C02-92E6-1E803420BBB2}" srcId="{9E95AFDA-AECD-46B6-87D9-D4C1F1D26131}" destId="{C103530B-78F4-4F70-AC88-1C7176D17818}" srcOrd="7" destOrd="0" parTransId="{53E3B561-2042-4DDF-8453-BAC91BC3F730}" sibTransId="{C3CA6A67-1A0D-4C4B-9EE5-4FA1EF7B8E1D}"/>
    <dgm:cxn modelId="{B65F219A-EE12-423B-9D9C-0A59E8A02465}" type="presOf" srcId="{9E95AFDA-AECD-46B6-87D9-D4C1F1D26131}" destId="{B5759009-039F-4A13-A24B-BBB07D8A6B6D}" srcOrd="1" destOrd="0" presId="urn:microsoft.com/office/officeart/2005/8/layout/vList4"/>
    <dgm:cxn modelId="{DF56C8F6-3AD9-4DF7-AB88-457B758BA183}" type="presOf" srcId="{FB852EBE-610F-4D35-9DA3-47BE921F8CA6}" destId="{B5759009-039F-4A13-A24B-BBB07D8A6B6D}" srcOrd="1" destOrd="5" presId="urn:microsoft.com/office/officeart/2005/8/layout/vList4"/>
    <dgm:cxn modelId="{66AB5BB8-3E54-4DF8-9C59-52A226141FE7}" srcId="{9E95AFDA-AECD-46B6-87D9-D4C1F1D26131}" destId="{7D576E6C-C6C3-4487-98DD-7369F7EDDB62}" srcOrd="2" destOrd="0" parTransId="{C21C8682-D6A3-40E8-9EDF-A81386027DFC}" sibTransId="{59B2579F-A587-4B00-A47E-D5B021F7CED9}"/>
    <dgm:cxn modelId="{A7FB553D-4DFC-4E29-9A8E-B3EDAC29A1D8}" srcId="{9E95AFDA-AECD-46B6-87D9-D4C1F1D26131}" destId="{58F74B6D-F5AB-4453-B6BA-93E990E0CD1C}" srcOrd="1" destOrd="0" parTransId="{0FA9A05B-38D3-47BC-B855-76B5624E660C}" sibTransId="{5151B417-7FA8-400F-B407-05E86D9057A1}"/>
    <dgm:cxn modelId="{09794F1D-1073-49DF-B763-7CA62DBC907F}" type="presOf" srcId="{F81387A7-97EE-49C4-90CE-391C83ADD20C}" destId="{B5759009-039F-4A13-A24B-BBB07D8A6B6D}" srcOrd="1" destOrd="1" presId="urn:microsoft.com/office/officeart/2005/8/layout/vList4"/>
    <dgm:cxn modelId="{EF436DB2-B5FF-44E3-A83D-31925981FC3D}" type="presOf" srcId="{FB852EBE-610F-4D35-9DA3-47BE921F8CA6}" destId="{A6B2FF5C-96A2-4590-9ADB-31F5C2E5F451}" srcOrd="0" destOrd="5" presId="urn:microsoft.com/office/officeart/2005/8/layout/vList4"/>
    <dgm:cxn modelId="{419F9624-F9BB-4520-AEE7-B8E39B901CEF}" type="presOf" srcId="{D2D23927-6301-41AB-90F5-F9EDA4851D05}" destId="{A6B2FF5C-96A2-4590-9ADB-31F5C2E5F451}" srcOrd="0" destOrd="7" presId="urn:microsoft.com/office/officeart/2005/8/layout/vList4"/>
    <dgm:cxn modelId="{695DC75F-886A-40FC-9503-DA5304FEA52C}" type="presOf" srcId="{7D576E6C-C6C3-4487-98DD-7369F7EDDB62}" destId="{A6B2FF5C-96A2-4590-9ADB-31F5C2E5F451}" srcOrd="0" destOrd="3" presId="urn:microsoft.com/office/officeart/2005/8/layout/vList4"/>
    <dgm:cxn modelId="{CFD72379-31A0-4BD7-85FD-EE9A2605E025}" srcId="{9E95AFDA-AECD-46B6-87D9-D4C1F1D26131}" destId="{FB852EBE-610F-4D35-9DA3-47BE921F8CA6}" srcOrd="4" destOrd="0" parTransId="{7F9670B4-F5A7-4E3F-BD2A-DF21A743E2A0}" sibTransId="{EE805EAE-A419-42C8-8766-67224135A991}"/>
    <dgm:cxn modelId="{38E2705E-6095-4E79-A547-7F7CDB62E3DA}" type="presOf" srcId="{7D576E6C-C6C3-4487-98DD-7369F7EDDB62}" destId="{B5759009-039F-4A13-A24B-BBB07D8A6B6D}" srcOrd="1" destOrd="3" presId="urn:microsoft.com/office/officeart/2005/8/layout/vList4"/>
    <dgm:cxn modelId="{9A453A32-D89E-43BC-8F0D-1E121685A059}" type="presOf" srcId="{C103530B-78F4-4F70-AC88-1C7176D17818}" destId="{A6B2FF5C-96A2-4590-9ADB-31F5C2E5F451}" srcOrd="0" destOrd="8" presId="urn:microsoft.com/office/officeart/2005/8/layout/vList4"/>
    <dgm:cxn modelId="{2D325FF9-9DBF-4692-AE42-8F1F9F551465}" srcId="{9E95AFDA-AECD-46B6-87D9-D4C1F1D26131}" destId="{F81387A7-97EE-49C4-90CE-391C83ADD20C}" srcOrd="0" destOrd="0" parTransId="{0F81197E-2C57-448E-9871-4E5D7F2B2140}" sibTransId="{3F490669-54A1-441A-8686-8A32FD6278C8}"/>
    <dgm:cxn modelId="{092D7F91-72BE-4919-AD81-A4E6A41A59D2}" type="presOf" srcId="{6289E3F4-3BA9-4174-979D-55A84B38811F}" destId="{A6B2FF5C-96A2-4590-9ADB-31F5C2E5F451}" srcOrd="0" destOrd="4" presId="urn:microsoft.com/office/officeart/2005/8/layout/vList4"/>
    <dgm:cxn modelId="{92D3EEFB-261B-40C7-ACB4-37DECA67EDA1}" type="presOf" srcId="{E68F18EA-A315-4870-9F60-D4C425EFF56F}" destId="{A6B2FF5C-96A2-4590-9ADB-31F5C2E5F451}" srcOrd="0" destOrd="6" presId="urn:microsoft.com/office/officeart/2005/8/layout/vList4"/>
    <dgm:cxn modelId="{D460655D-A1EC-4FA7-92B4-07B9AF4D1137}" type="presOf" srcId="{E68F18EA-A315-4870-9F60-D4C425EFF56F}" destId="{B5759009-039F-4A13-A24B-BBB07D8A6B6D}" srcOrd="1" destOrd="6" presId="urn:microsoft.com/office/officeart/2005/8/layout/vList4"/>
    <dgm:cxn modelId="{47BD4467-6F3C-41A8-9F50-3ECC9D553258}" type="presOf" srcId="{F81387A7-97EE-49C4-90CE-391C83ADD20C}" destId="{A6B2FF5C-96A2-4590-9ADB-31F5C2E5F451}" srcOrd="0" destOrd="1" presId="urn:microsoft.com/office/officeart/2005/8/layout/vList4"/>
    <dgm:cxn modelId="{AF5EE514-A9E5-4D2D-8587-53C677879BB6}" srcId="{6B5E2DCA-7D7F-488B-A4F2-753733C4FD9A}" destId="{9E95AFDA-AECD-46B6-87D9-D4C1F1D26131}" srcOrd="0" destOrd="0" parTransId="{4CB4CF73-2B00-4948-9593-7A9995EFFD61}" sibTransId="{CEA18DBA-FEA1-47A3-B422-8BE84694BA71}"/>
    <dgm:cxn modelId="{517B103A-E699-4EE5-A0C8-C0E1D4A591B9}" type="presOf" srcId="{6B5E2DCA-7D7F-488B-A4F2-753733C4FD9A}" destId="{B7551BFE-AE4E-4A71-AF75-611A2EC7AF27}" srcOrd="0" destOrd="0" presId="urn:microsoft.com/office/officeart/2005/8/layout/vList4"/>
    <dgm:cxn modelId="{40F79B1F-00C4-4608-8403-F6ED43E3C7EA}" type="presOf" srcId="{C103530B-78F4-4F70-AC88-1C7176D17818}" destId="{B5759009-039F-4A13-A24B-BBB07D8A6B6D}" srcOrd="1" destOrd="8" presId="urn:microsoft.com/office/officeart/2005/8/layout/vList4"/>
    <dgm:cxn modelId="{68487867-8AA9-4410-9EF8-BE55940C42BB}" type="presOf" srcId="{58F74B6D-F5AB-4453-B6BA-93E990E0CD1C}" destId="{A6B2FF5C-96A2-4590-9ADB-31F5C2E5F451}" srcOrd="0" destOrd="2" presId="urn:microsoft.com/office/officeart/2005/8/layout/vList4"/>
    <dgm:cxn modelId="{4E385B9B-EE7D-494E-8CE4-D74652B10919}" type="presParOf" srcId="{B7551BFE-AE4E-4A71-AF75-611A2EC7AF27}" destId="{9DB9AC01-603E-4601-951E-AEBC2D12C916}" srcOrd="0" destOrd="0" presId="urn:microsoft.com/office/officeart/2005/8/layout/vList4"/>
    <dgm:cxn modelId="{35731923-2B4B-4247-A786-FF9C2CD44349}" type="presParOf" srcId="{9DB9AC01-603E-4601-951E-AEBC2D12C916}" destId="{A6B2FF5C-96A2-4590-9ADB-31F5C2E5F451}" srcOrd="0" destOrd="0" presId="urn:microsoft.com/office/officeart/2005/8/layout/vList4"/>
    <dgm:cxn modelId="{79BBAF43-7D64-464E-8625-C1E4CEA0F228}" type="presParOf" srcId="{9DB9AC01-603E-4601-951E-AEBC2D12C916}" destId="{75415B17-CC51-4A51-ADED-4B0B7EC30241}" srcOrd="1" destOrd="0" presId="urn:microsoft.com/office/officeart/2005/8/layout/vList4"/>
    <dgm:cxn modelId="{7CD451ED-68A8-433A-9AC9-D909633825DF}" type="presParOf" srcId="{9DB9AC01-603E-4601-951E-AEBC2D12C916}" destId="{B5759009-039F-4A13-A24B-BBB07D8A6B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25979"/>
          <a:ext cx="7067550" cy="1216800"/>
        </a:xfrm>
        <a:prstGeom prst="roundRect">
          <a:avLst/>
        </a:prstGeom>
        <a:solidFill>
          <a:srgbClr val="00B05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mtClean="0"/>
            <a:t>Community-driven MUS: </a:t>
          </a:r>
          <a:r>
            <a:rPr lang="en-US" sz="3200" b="0" kern="1200" dirty="0" smtClean="0"/>
            <a:t/>
          </a:r>
          <a:br>
            <a:rPr lang="en-US" sz="3200" b="0" kern="1200" dirty="0" smtClean="0"/>
          </a:br>
          <a:r>
            <a:rPr lang="en-US" sz="3200" b="0" kern="1200" dirty="0" smtClean="0"/>
            <a:t>‘Local government planning – plus’ </a:t>
          </a:r>
          <a:endParaRPr lang="en-US" sz="3200" b="0" kern="1200" dirty="0"/>
        </a:p>
      </dsp:txBody>
      <dsp:txXfrm>
        <a:off x="0" y="25979"/>
        <a:ext cx="706755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0"/>
          <a:ext cx="7067550" cy="1210144"/>
        </a:xfrm>
        <a:prstGeom prst="roundRect">
          <a:avLst/>
        </a:prstGeom>
        <a:solidFill>
          <a:srgbClr val="00B050"/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Why community-driven MUS?</a:t>
          </a:r>
          <a:endParaRPr lang="en-US" sz="3200" b="0" kern="1200" dirty="0"/>
        </a:p>
      </dsp:txBody>
      <dsp:txXfrm>
        <a:off x="0" y="0"/>
        <a:ext cx="7067550" cy="12101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655"/>
          <a:ext cx="6851526" cy="134119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More livelihood benefits for own priorities, especially by the poorest and women (if targeted)</a:t>
          </a:r>
          <a:endParaRPr lang="en-US" sz="3200" b="0" kern="1200" dirty="0"/>
        </a:p>
      </dsp:txBody>
      <dsp:txXfrm>
        <a:off x="0" y="655"/>
        <a:ext cx="6851526" cy="13411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248"/>
          <a:ext cx="7067550" cy="134257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2. More water resource - and technological efficiency and resilience</a:t>
          </a:r>
          <a:endParaRPr lang="en-US" sz="3200" b="0" kern="1200" dirty="0"/>
        </a:p>
      </dsp:txBody>
      <dsp:txXfrm>
        <a:off x="0" y="248"/>
        <a:ext cx="7067550" cy="13425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527"/>
          <a:ext cx="6696744" cy="107906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3. Stronger and more sustainable </a:t>
          </a:r>
          <a:br>
            <a:rPr lang="en-US" sz="3200" b="0" kern="1200" dirty="0" smtClean="0"/>
          </a:br>
          <a:r>
            <a:rPr lang="en-US" sz="3200" b="0" kern="1200" dirty="0" smtClean="0"/>
            <a:t>local institutions</a:t>
          </a:r>
          <a:endParaRPr lang="en-US" sz="3200" b="0" kern="1200" dirty="0"/>
        </a:p>
      </dsp:txBody>
      <dsp:txXfrm>
        <a:off x="0" y="527"/>
        <a:ext cx="6696744" cy="10790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520"/>
          <a:ext cx="6635080" cy="106508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4. ‘Local planning – plus’: </a:t>
          </a:r>
          <a:br>
            <a:rPr lang="en-US" sz="3200" b="0" kern="1200" dirty="0" smtClean="0"/>
          </a:br>
          <a:r>
            <a:rPr lang="en-US" sz="3200" b="0" kern="1200" dirty="0" smtClean="0"/>
            <a:t>scalable nationwide</a:t>
          </a:r>
          <a:endParaRPr lang="en-US" sz="3200" b="0" kern="1200" dirty="0"/>
        </a:p>
      </dsp:txBody>
      <dsp:txXfrm>
        <a:off x="0" y="520"/>
        <a:ext cx="6635080" cy="10650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5DA17-818A-480A-A430-D3FDBFDD3441}">
      <dsp:nvSpPr>
        <dsp:cNvPr id="0" name=""/>
        <dsp:cNvSpPr/>
      </dsp:nvSpPr>
      <dsp:spPr>
        <a:xfrm>
          <a:off x="0" y="520"/>
          <a:ext cx="6635080" cy="106508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Next pilot testing/tool development </a:t>
          </a:r>
          <a:br>
            <a:rPr lang="en-US" sz="3200" b="0" kern="1200" dirty="0" smtClean="0"/>
          </a:br>
          <a:r>
            <a:rPr lang="en-US" sz="3200" b="0" kern="1200" dirty="0" smtClean="0"/>
            <a:t>for community-driven MUS, e.g.:</a:t>
          </a:r>
          <a:endParaRPr lang="en-US" sz="3200" b="0" kern="1200" dirty="0"/>
        </a:p>
      </dsp:txBody>
      <dsp:txXfrm>
        <a:off x="0" y="520"/>
        <a:ext cx="6635080" cy="106508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B2FF5C-96A2-4590-9ADB-31F5C2E5F451}">
      <dsp:nvSpPr>
        <dsp:cNvPr id="0" name=""/>
        <dsp:cNvSpPr/>
      </dsp:nvSpPr>
      <dsp:spPr>
        <a:xfrm>
          <a:off x="0" y="0"/>
          <a:ext cx="8686800" cy="46138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integrated water </a:t>
          </a:r>
          <a:r>
            <a:rPr lang="en-US" sz="2400" kern="1200" dirty="0" err="1" smtClean="0"/>
            <a:t>resource&amp;needs</a:t>
          </a:r>
          <a:r>
            <a:rPr lang="en-US" sz="2400" kern="1200" dirty="0" smtClean="0"/>
            <a:t> assessment</a:t>
          </a:r>
          <a:endParaRPr lang="en-US" sz="32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reaching the marginalized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participatory technical feasibility assessment and technology choice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translation of options into bankable work plans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community empowerment, transparency and accountability in financing streams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integration in local planning and accountable relationships with service providers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cost-benefits analysis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support at intermediate and national level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etceteras</a:t>
          </a:r>
          <a:endParaRPr lang="en-US" sz="2400" kern="1200" dirty="0"/>
        </a:p>
      </dsp:txBody>
      <dsp:txXfrm>
        <a:off x="1983426" y="0"/>
        <a:ext cx="6703373" cy="4613878"/>
      </dsp:txXfrm>
    </dsp:sp>
    <dsp:sp modelId="{75415B17-CC51-4A51-ADED-4B0B7EC30241}">
      <dsp:nvSpPr>
        <dsp:cNvPr id="0" name=""/>
        <dsp:cNvSpPr/>
      </dsp:nvSpPr>
      <dsp:spPr>
        <a:xfrm>
          <a:off x="213265" y="1632951"/>
          <a:ext cx="1802962" cy="13479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2F6503-58AE-41E5-AB9F-EC8265B00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7111E6-F3C4-4710-97F1-6FA72A26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66C27-FAC7-4F1C-BDA1-62934BB2A46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E3E2-6584-4DAD-92D7-66CF064D3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AA6C-2403-4DE2-B761-CA749A87D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F75F-EC1F-4114-84DE-7A6043338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F751-E599-4D2B-A468-CBB5619DC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EEBD-7FF2-4DEF-B634-AB7B6874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CC71-E151-4992-BE64-F76CF720B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3212-6D37-4314-8B09-21043AC7F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A37D-2E95-46D5-90CE-1429B8336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E1C0-0A88-42C9-8BB6-616E30A5E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8860-F117-4DFA-A95F-0DCBA9963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261E-8BF1-4834-9444-10D6B5B5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C4B92-9928-4ADE-BE14-3E9BD9A5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Can ik hier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34F52B-D30D-417B-871E-107D8CBC9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692275" y="1125538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3906867" y="260350"/>
            <a:ext cx="4879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Regional Water Sector </a:t>
            </a:r>
            <a:r>
              <a:rPr lang="en-US" sz="1400" dirty="0" err="1"/>
              <a:t>Programme</a:t>
            </a:r>
            <a:endParaRPr lang="en-US" sz="1400" dirty="0"/>
          </a:p>
          <a:p>
            <a:pPr algn="ctr"/>
            <a:r>
              <a:rPr lang="en-US" sz="1400" dirty="0" err="1"/>
              <a:t>Programme</a:t>
            </a:r>
            <a:r>
              <a:rPr lang="en-US" sz="1400" dirty="0"/>
              <a:t> Support Facility</a:t>
            </a:r>
          </a:p>
          <a:p>
            <a:pPr algn="ctr"/>
            <a:r>
              <a:rPr lang="en-US" sz="1400" dirty="0"/>
              <a:t>A SADC initiative funded by </a:t>
            </a:r>
            <a:r>
              <a:rPr lang="en-US" sz="1400" dirty="0" err="1"/>
              <a:t>Danida</a:t>
            </a:r>
            <a:endParaRPr lang="en-US" sz="1400" dirty="0"/>
          </a:p>
        </p:txBody>
      </p:sp>
      <p:pic>
        <p:nvPicPr>
          <p:cNvPr id="7" name="Picture 9" descr="mus_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4238" y="3292964"/>
            <a:ext cx="10798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21442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4400" dirty="0" smtClean="0">
              <a:solidFill>
                <a:schemeClr val="bg1"/>
              </a:solidFill>
            </a:endParaRPr>
          </a:p>
          <a:p>
            <a:pPr lvl="0" algn="ctr"/>
            <a:r>
              <a:rPr lang="en-GB" sz="4400" dirty="0" smtClean="0">
                <a:solidFill>
                  <a:schemeClr val="bg1"/>
                </a:solidFill>
              </a:rPr>
              <a:t>Community-driven MUS </a:t>
            </a:r>
          </a:p>
          <a:p>
            <a:pPr lvl="0" algn="ctr"/>
            <a:r>
              <a:rPr lang="en-GB" sz="4400" dirty="0" smtClean="0">
                <a:solidFill>
                  <a:schemeClr val="bg1"/>
                </a:solidFill>
              </a:rPr>
              <a:t>What and Why? </a:t>
            </a:r>
          </a:p>
          <a:p>
            <a:pPr lvl="0" algn="ctr"/>
            <a:endParaRPr lang="en-GB" sz="4400" dirty="0" smtClean="0">
              <a:solidFill>
                <a:schemeClr val="bg1"/>
              </a:solidFill>
            </a:endParaRPr>
          </a:p>
          <a:p>
            <a:pPr lvl="0" algn="ctr"/>
            <a:endParaRPr lang="en-GB" sz="2800" dirty="0" smtClean="0">
              <a:solidFill>
                <a:schemeClr val="bg1"/>
              </a:solidFill>
            </a:endParaRPr>
          </a:p>
          <a:p>
            <a:pPr lvl="0" algn="ctr"/>
            <a:endParaRPr lang="en-GB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en-GB" sz="2800" dirty="0" smtClean="0">
                <a:solidFill>
                  <a:schemeClr val="bg1"/>
                </a:solidFill>
              </a:rPr>
              <a:t>Based on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MUS Project CPWF28</a:t>
            </a:r>
          </a:p>
          <a:p>
            <a:pPr lvl="0" algn="ctr"/>
            <a:r>
              <a:rPr lang="en-GB" sz="2800" dirty="0" smtClean="0">
                <a:solidFill>
                  <a:schemeClr val="bg1"/>
                </a:solidFill>
              </a:rPr>
              <a:t>SADC/DANIDA IWRM Demonstration projects</a:t>
            </a: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63688" y="44624"/>
          <a:ext cx="7067550" cy="12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57298"/>
          <a:ext cx="9144032" cy="5500726"/>
        </p:xfrm>
        <a:graphic>
          <a:graphicData uri="http://schemas.openxmlformats.org/drawingml/2006/table">
            <a:tbl>
              <a:tblPr/>
              <a:tblGrid>
                <a:gridCol w="1463019"/>
                <a:gridCol w="1463050"/>
                <a:gridCol w="4389150"/>
                <a:gridCol w="1828813"/>
              </a:tblGrid>
              <a:tr h="1069340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Arial"/>
                          <a:ea typeface="Arial Unicode MS"/>
                          <a:cs typeface="Verdana"/>
                        </a:rPr>
                        <a:t>Responsible Organization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Verdana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Arial"/>
                          <a:ea typeface="Arial Unicode MS"/>
                          <a:cs typeface="Verdana"/>
                        </a:rPr>
                        <a:t>Phases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Verdana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Arial"/>
                          <a:ea typeface="Arial Unicode MS"/>
                          <a:cs typeface="Verdana"/>
                        </a:rPr>
                        <a:t>Steps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Verdana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Arial"/>
                          <a:ea typeface="Arial Unicode MS"/>
                          <a:cs typeface="Verdana"/>
                        </a:rPr>
                        <a:t>Steps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Verdana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CA3"/>
                    </a:solidFill>
                  </a:tcPr>
                </a:tc>
              </a:tr>
              <a:tr h="29134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Creating a supportive environment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/>
                          <a:ea typeface="Arial Unicode MS"/>
                          <a:cs typeface="Times New Roman"/>
                        </a:rPr>
                        <a:t>Continuous ‘Step’ Seven:</a:t>
                      </a:r>
                      <a:r>
                        <a:rPr lang="en-US" sz="1800" dirty="0">
                          <a:latin typeface="Arial"/>
                          <a:ea typeface="Arial Unicode MS"/>
                          <a:cs typeface="Times New Roman"/>
                        </a:rPr>
                        <a:t> Do participatory monitoring and evaluation and impact assessment for follow-up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386"/>
                    </a:solidFill>
                  </a:tcPr>
                </a:tc>
              </a:tr>
              <a:tr h="29134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Local authorities and support agencies</a:t>
                      </a:r>
                    </a:p>
                  </a:txBody>
                  <a:tcPr marL="14276" marR="142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E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  Initial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Step One: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Mobilize support</a:t>
                      </a: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E9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Step </a:t>
                      </a: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Two: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Select communities</a:t>
                      </a: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A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34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Participatory planning, implementation and monitoring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2148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/>
                          <a:ea typeface="Arial Unicode MS"/>
                          <a:cs typeface="Times New Roman"/>
                        </a:rPr>
                        <a:t>Communities facilitated by local structures and support agencies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7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 Participatory </a:t>
                      </a:r>
                      <a:b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 planning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dirty="0">
                          <a:latin typeface="Arial"/>
                          <a:ea typeface="Times New Roman"/>
                          <a:cs typeface="Times New Roman"/>
                        </a:rPr>
                        <a:t>Step Three:</a:t>
                      </a: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 Understand the community and build capacity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92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2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Step Four:</a:t>
                      </a: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 Create a vision and select activities to fulfil it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E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Step Five:</a:t>
                      </a: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 Compile action plans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B7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 Implement-</a:t>
                      </a:r>
                      <a:b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Times New Roman"/>
                          <a:cs typeface="Times New Roman"/>
                        </a:rPr>
                        <a:t>ation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276" marR="142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Step Six: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Implement the action plans</a:t>
                      </a:r>
                    </a:p>
                  </a:txBody>
                  <a:tcPr marL="14276" marR="142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525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619250" y="274638"/>
          <a:ext cx="7067550" cy="12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7200" y="1600200"/>
            <a:ext cx="8229600" cy="4131427"/>
            <a:chOff x="457200" y="1600200"/>
            <a:chExt cx="8229600" cy="4131427"/>
          </a:xfrm>
        </p:grpSpPr>
        <p:sp>
          <p:nvSpPr>
            <p:cNvPr id="7" name="Freeform 6"/>
            <p:cNvSpPr/>
            <p:nvPr/>
          </p:nvSpPr>
          <p:spPr>
            <a:xfrm>
              <a:off x="457200" y="1600200"/>
              <a:ext cx="8229600" cy="960797"/>
            </a:xfrm>
            <a:custGeom>
              <a:avLst/>
              <a:gdLst>
                <a:gd name="connsiteX0" fmla="*/ 0 w 8229600"/>
                <a:gd name="connsiteY0" fmla="*/ 96080 h 960797"/>
                <a:gd name="connsiteX1" fmla="*/ 28141 w 8229600"/>
                <a:gd name="connsiteY1" fmla="*/ 28141 h 960797"/>
                <a:gd name="connsiteX2" fmla="*/ 96080 w 8229600"/>
                <a:gd name="connsiteY2" fmla="*/ 0 h 960797"/>
                <a:gd name="connsiteX3" fmla="*/ 8133520 w 8229600"/>
                <a:gd name="connsiteY3" fmla="*/ 0 h 960797"/>
                <a:gd name="connsiteX4" fmla="*/ 8201459 w 8229600"/>
                <a:gd name="connsiteY4" fmla="*/ 28141 h 960797"/>
                <a:gd name="connsiteX5" fmla="*/ 8229600 w 8229600"/>
                <a:gd name="connsiteY5" fmla="*/ 96080 h 960797"/>
                <a:gd name="connsiteX6" fmla="*/ 8229600 w 8229600"/>
                <a:gd name="connsiteY6" fmla="*/ 864717 h 960797"/>
                <a:gd name="connsiteX7" fmla="*/ 8201459 w 8229600"/>
                <a:gd name="connsiteY7" fmla="*/ 932656 h 960797"/>
                <a:gd name="connsiteX8" fmla="*/ 8133520 w 8229600"/>
                <a:gd name="connsiteY8" fmla="*/ 960797 h 960797"/>
                <a:gd name="connsiteX9" fmla="*/ 96080 w 8229600"/>
                <a:gd name="connsiteY9" fmla="*/ 960797 h 960797"/>
                <a:gd name="connsiteX10" fmla="*/ 28141 w 8229600"/>
                <a:gd name="connsiteY10" fmla="*/ 932656 h 960797"/>
                <a:gd name="connsiteX11" fmla="*/ 0 w 8229600"/>
                <a:gd name="connsiteY11" fmla="*/ 864717 h 960797"/>
                <a:gd name="connsiteX12" fmla="*/ 0 w 8229600"/>
                <a:gd name="connsiteY12" fmla="*/ 96080 h 96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960797">
                  <a:moveTo>
                    <a:pt x="0" y="96080"/>
                  </a:moveTo>
                  <a:cubicBezTo>
                    <a:pt x="0" y="70598"/>
                    <a:pt x="10123" y="46160"/>
                    <a:pt x="28141" y="28141"/>
                  </a:cubicBezTo>
                  <a:cubicBezTo>
                    <a:pt x="46160" y="10123"/>
                    <a:pt x="70598" y="0"/>
                    <a:pt x="96080" y="0"/>
                  </a:cubicBezTo>
                  <a:lnTo>
                    <a:pt x="8133520" y="0"/>
                  </a:lnTo>
                  <a:cubicBezTo>
                    <a:pt x="8159002" y="0"/>
                    <a:pt x="8183440" y="10123"/>
                    <a:pt x="8201459" y="28141"/>
                  </a:cubicBezTo>
                  <a:cubicBezTo>
                    <a:pt x="8219477" y="46160"/>
                    <a:pt x="8229600" y="70598"/>
                    <a:pt x="8229600" y="96080"/>
                  </a:cubicBezTo>
                  <a:lnTo>
                    <a:pt x="8229600" y="864717"/>
                  </a:lnTo>
                  <a:cubicBezTo>
                    <a:pt x="8229600" y="890199"/>
                    <a:pt x="8219477" y="914637"/>
                    <a:pt x="8201459" y="932656"/>
                  </a:cubicBezTo>
                  <a:cubicBezTo>
                    <a:pt x="8183440" y="950674"/>
                    <a:pt x="8159002" y="960797"/>
                    <a:pt x="8133520" y="960797"/>
                  </a:cubicBezTo>
                  <a:lnTo>
                    <a:pt x="96080" y="960797"/>
                  </a:lnTo>
                  <a:cubicBezTo>
                    <a:pt x="70598" y="960797"/>
                    <a:pt x="46160" y="950674"/>
                    <a:pt x="28141" y="932656"/>
                  </a:cubicBezTo>
                  <a:cubicBezTo>
                    <a:pt x="10123" y="914637"/>
                    <a:pt x="0" y="890199"/>
                    <a:pt x="0" y="864717"/>
                  </a:cubicBezTo>
                  <a:lnTo>
                    <a:pt x="0" y="9608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819" tIns="83820" rIns="83821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More livelihood benefits for own priorities, especially by the poorest and women (if targeted)</a:t>
              </a:r>
              <a:endParaRPr lang="en-US" sz="2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2657076"/>
              <a:ext cx="8229600" cy="960797"/>
            </a:xfrm>
            <a:custGeom>
              <a:avLst/>
              <a:gdLst>
                <a:gd name="connsiteX0" fmla="*/ 0 w 8229600"/>
                <a:gd name="connsiteY0" fmla="*/ 96080 h 960797"/>
                <a:gd name="connsiteX1" fmla="*/ 28141 w 8229600"/>
                <a:gd name="connsiteY1" fmla="*/ 28141 h 960797"/>
                <a:gd name="connsiteX2" fmla="*/ 96080 w 8229600"/>
                <a:gd name="connsiteY2" fmla="*/ 0 h 960797"/>
                <a:gd name="connsiteX3" fmla="*/ 8133520 w 8229600"/>
                <a:gd name="connsiteY3" fmla="*/ 0 h 960797"/>
                <a:gd name="connsiteX4" fmla="*/ 8201459 w 8229600"/>
                <a:gd name="connsiteY4" fmla="*/ 28141 h 960797"/>
                <a:gd name="connsiteX5" fmla="*/ 8229600 w 8229600"/>
                <a:gd name="connsiteY5" fmla="*/ 96080 h 960797"/>
                <a:gd name="connsiteX6" fmla="*/ 8229600 w 8229600"/>
                <a:gd name="connsiteY6" fmla="*/ 864717 h 960797"/>
                <a:gd name="connsiteX7" fmla="*/ 8201459 w 8229600"/>
                <a:gd name="connsiteY7" fmla="*/ 932656 h 960797"/>
                <a:gd name="connsiteX8" fmla="*/ 8133520 w 8229600"/>
                <a:gd name="connsiteY8" fmla="*/ 960797 h 960797"/>
                <a:gd name="connsiteX9" fmla="*/ 96080 w 8229600"/>
                <a:gd name="connsiteY9" fmla="*/ 960797 h 960797"/>
                <a:gd name="connsiteX10" fmla="*/ 28141 w 8229600"/>
                <a:gd name="connsiteY10" fmla="*/ 932656 h 960797"/>
                <a:gd name="connsiteX11" fmla="*/ 0 w 8229600"/>
                <a:gd name="connsiteY11" fmla="*/ 864717 h 960797"/>
                <a:gd name="connsiteX12" fmla="*/ 0 w 8229600"/>
                <a:gd name="connsiteY12" fmla="*/ 96080 h 96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960797">
                  <a:moveTo>
                    <a:pt x="0" y="96080"/>
                  </a:moveTo>
                  <a:cubicBezTo>
                    <a:pt x="0" y="70598"/>
                    <a:pt x="10123" y="46160"/>
                    <a:pt x="28141" y="28141"/>
                  </a:cubicBezTo>
                  <a:cubicBezTo>
                    <a:pt x="46160" y="10123"/>
                    <a:pt x="70598" y="0"/>
                    <a:pt x="96080" y="0"/>
                  </a:cubicBezTo>
                  <a:lnTo>
                    <a:pt x="8133520" y="0"/>
                  </a:lnTo>
                  <a:cubicBezTo>
                    <a:pt x="8159002" y="0"/>
                    <a:pt x="8183440" y="10123"/>
                    <a:pt x="8201459" y="28141"/>
                  </a:cubicBezTo>
                  <a:cubicBezTo>
                    <a:pt x="8219477" y="46160"/>
                    <a:pt x="8229600" y="70598"/>
                    <a:pt x="8229600" y="96080"/>
                  </a:cubicBezTo>
                  <a:lnTo>
                    <a:pt x="8229600" y="864717"/>
                  </a:lnTo>
                  <a:cubicBezTo>
                    <a:pt x="8229600" y="890199"/>
                    <a:pt x="8219477" y="914637"/>
                    <a:pt x="8201459" y="932656"/>
                  </a:cubicBezTo>
                  <a:cubicBezTo>
                    <a:pt x="8183440" y="950674"/>
                    <a:pt x="8159002" y="960797"/>
                    <a:pt x="8133520" y="960797"/>
                  </a:cubicBezTo>
                  <a:lnTo>
                    <a:pt x="96080" y="960797"/>
                  </a:lnTo>
                  <a:cubicBezTo>
                    <a:pt x="70598" y="960797"/>
                    <a:pt x="46160" y="950674"/>
                    <a:pt x="28141" y="932656"/>
                  </a:cubicBezTo>
                  <a:cubicBezTo>
                    <a:pt x="10123" y="914637"/>
                    <a:pt x="0" y="890199"/>
                    <a:pt x="0" y="864717"/>
                  </a:cubicBezTo>
                  <a:lnTo>
                    <a:pt x="0" y="9608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fillRef>
            <a:effect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819" tIns="83820" rIns="83821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More water resource and technological </a:t>
              </a:r>
              <a:br>
                <a:rPr lang="en-US" sz="2200" kern="1200" dirty="0" smtClean="0"/>
              </a:br>
              <a:r>
                <a:rPr lang="en-US" sz="2200" kern="1200" dirty="0" smtClean="0"/>
                <a:t>efficiency &amp; resilience</a:t>
              </a:r>
              <a:endParaRPr lang="en-US" sz="22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7200" y="3713953"/>
              <a:ext cx="8229600" cy="960797"/>
            </a:xfrm>
            <a:custGeom>
              <a:avLst/>
              <a:gdLst>
                <a:gd name="connsiteX0" fmla="*/ 0 w 8229600"/>
                <a:gd name="connsiteY0" fmla="*/ 96080 h 960797"/>
                <a:gd name="connsiteX1" fmla="*/ 28141 w 8229600"/>
                <a:gd name="connsiteY1" fmla="*/ 28141 h 960797"/>
                <a:gd name="connsiteX2" fmla="*/ 96080 w 8229600"/>
                <a:gd name="connsiteY2" fmla="*/ 0 h 960797"/>
                <a:gd name="connsiteX3" fmla="*/ 8133520 w 8229600"/>
                <a:gd name="connsiteY3" fmla="*/ 0 h 960797"/>
                <a:gd name="connsiteX4" fmla="*/ 8201459 w 8229600"/>
                <a:gd name="connsiteY4" fmla="*/ 28141 h 960797"/>
                <a:gd name="connsiteX5" fmla="*/ 8229600 w 8229600"/>
                <a:gd name="connsiteY5" fmla="*/ 96080 h 960797"/>
                <a:gd name="connsiteX6" fmla="*/ 8229600 w 8229600"/>
                <a:gd name="connsiteY6" fmla="*/ 864717 h 960797"/>
                <a:gd name="connsiteX7" fmla="*/ 8201459 w 8229600"/>
                <a:gd name="connsiteY7" fmla="*/ 932656 h 960797"/>
                <a:gd name="connsiteX8" fmla="*/ 8133520 w 8229600"/>
                <a:gd name="connsiteY8" fmla="*/ 960797 h 960797"/>
                <a:gd name="connsiteX9" fmla="*/ 96080 w 8229600"/>
                <a:gd name="connsiteY9" fmla="*/ 960797 h 960797"/>
                <a:gd name="connsiteX10" fmla="*/ 28141 w 8229600"/>
                <a:gd name="connsiteY10" fmla="*/ 932656 h 960797"/>
                <a:gd name="connsiteX11" fmla="*/ 0 w 8229600"/>
                <a:gd name="connsiteY11" fmla="*/ 864717 h 960797"/>
                <a:gd name="connsiteX12" fmla="*/ 0 w 8229600"/>
                <a:gd name="connsiteY12" fmla="*/ 96080 h 96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960797">
                  <a:moveTo>
                    <a:pt x="0" y="96080"/>
                  </a:moveTo>
                  <a:cubicBezTo>
                    <a:pt x="0" y="70598"/>
                    <a:pt x="10123" y="46160"/>
                    <a:pt x="28141" y="28141"/>
                  </a:cubicBezTo>
                  <a:cubicBezTo>
                    <a:pt x="46160" y="10123"/>
                    <a:pt x="70598" y="0"/>
                    <a:pt x="96080" y="0"/>
                  </a:cubicBezTo>
                  <a:lnTo>
                    <a:pt x="8133520" y="0"/>
                  </a:lnTo>
                  <a:cubicBezTo>
                    <a:pt x="8159002" y="0"/>
                    <a:pt x="8183440" y="10123"/>
                    <a:pt x="8201459" y="28141"/>
                  </a:cubicBezTo>
                  <a:cubicBezTo>
                    <a:pt x="8219477" y="46160"/>
                    <a:pt x="8229600" y="70598"/>
                    <a:pt x="8229600" y="96080"/>
                  </a:cubicBezTo>
                  <a:lnTo>
                    <a:pt x="8229600" y="864717"/>
                  </a:lnTo>
                  <a:cubicBezTo>
                    <a:pt x="8229600" y="890199"/>
                    <a:pt x="8219477" y="914637"/>
                    <a:pt x="8201459" y="932656"/>
                  </a:cubicBezTo>
                  <a:cubicBezTo>
                    <a:pt x="8183440" y="950674"/>
                    <a:pt x="8159002" y="960797"/>
                    <a:pt x="8133520" y="960797"/>
                  </a:cubicBezTo>
                  <a:lnTo>
                    <a:pt x="96080" y="960797"/>
                  </a:lnTo>
                  <a:cubicBezTo>
                    <a:pt x="70598" y="960797"/>
                    <a:pt x="46160" y="950674"/>
                    <a:pt x="28141" y="932656"/>
                  </a:cubicBezTo>
                  <a:cubicBezTo>
                    <a:pt x="10123" y="914637"/>
                    <a:pt x="0" y="890199"/>
                    <a:pt x="0" y="864717"/>
                  </a:cubicBezTo>
                  <a:lnTo>
                    <a:pt x="0" y="9608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18679"/>
                <a:lumOff val="21168"/>
                <a:alphaOff val="0"/>
              </a:schemeClr>
            </a:fillRef>
            <a:effectRef idx="1">
              <a:schemeClr val="accent2">
                <a:shade val="80000"/>
                <a:hueOff val="0"/>
                <a:satOff val="-18679"/>
                <a:lumOff val="2116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819" tIns="83820" rIns="83821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Stronger and more sustainable local institutions</a:t>
              </a:r>
              <a:endParaRPr lang="en-US" sz="2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4770830"/>
              <a:ext cx="8229600" cy="960797"/>
            </a:xfrm>
            <a:custGeom>
              <a:avLst/>
              <a:gdLst>
                <a:gd name="connsiteX0" fmla="*/ 0 w 8229600"/>
                <a:gd name="connsiteY0" fmla="*/ 96080 h 960797"/>
                <a:gd name="connsiteX1" fmla="*/ 28141 w 8229600"/>
                <a:gd name="connsiteY1" fmla="*/ 28141 h 960797"/>
                <a:gd name="connsiteX2" fmla="*/ 96080 w 8229600"/>
                <a:gd name="connsiteY2" fmla="*/ 0 h 960797"/>
                <a:gd name="connsiteX3" fmla="*/ 8133520 w 8229600"/>
                <a:gd name="connsiteY3" fmla="*/ 0 h 960797"/>
                <a:gd name="connsiteX4" fmla="*/ 8201459 w 8229600"/>
                <a:gd name="connsiteY4" fmla="*/ 28141 h 960797"/>
                <a:gd name="connsiteX5" fmla="*/ 8229600 w 8229600"/>
                <a:gd name="connsiteY5" fmla="*/ 96080 h 960797"/>
                <a:gd name="connsiteX6" fmla="*/ 8229600 w 8229600"/>
                <a:gd name="connsiteY6" fmla="*/ 864717 h 960797"/>
                <a:gd name="connsiteX7" fmla="*/ 8201459 w 8229600"/>
                <a:gd name="connsiteY7" fmla="*/ 932656 h 960797"/>
                <a:gd name="connsiteX8" fmla="*/ 8133520 w 8229600"/>
                <a:gd name="connsiteY8" fmla="*/ 960797 h 960797"/>
                <a:gd name="connsiteX9" fmla="*/ 96080 w 8229600"/>
                <a:gd name="connsiteY9" fmla="*/ 960797 h 960797"/>
                <a:gd name="connsiteX10" fmla="*/ 28141 w 8229600"/>
                <a:gd name="connsiteY10" fmla="*/ 932656 h 960797"/>
                <a:gd name="connsiteX11" fmla="*/ 0 w 8229600"/>
                <a:gd name="connsiteY11" fmla="*/ 864717 h 960797"/>
                <a:gd name="connsiteX12" fmla="*/ 0 w 8229600"/>
                <a:gd name="connsiteY12" fmla="*/ 96080 h 96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960797">
                  <a:moveTo>
                    <a:pt x="0" y="96080"/>
                  </a:moveTo>
                  <a:cubicBezTo>
                    <a:pt x="0" y="70598"/>
                    <a:pt x="10123" y="46160"/>
                    <a:pt x="28141" y="28141"/>
                  </a:cubicBezTo>
                  <a:cubicBezTo>
                    <a:pt x="46160" y="10123"/>
                    <a:pt x="70598" y="0"/>
                    <a:pt x="96080" y="0"/>
                  </a:cubicBezTo>
                  <a:lnTo>
                    <a:pt x="8133520" y="0"/>
                  </a:lnTo>
                  <a:cubicBezTo>
                    <a:pt x="8159002" y="0"/>
                    <a:pt x="8183440" y="10123"/>
                    <a:pt x="8201459" y="28141"/>
                  </a:cubicBezTo>
                  <a:cubicBezTo>
                    <a:pt x="8219477" y="46160"/>
                    <a:pt x="8229600" y="70598"/>
                    <a:pt x="8229600" y="96080"/>
                  </a:cubicBezTo>
                  <a:lnTo>
                    <a:pt x="8229600" y="864717"/>
                  </a:lnTo>
                  <a:cubicBezTo>
                    <a:pt x="8229600" y="890199"/>
                    <a:pt x="8219477" y="914637"/>
                    <a:pt x="8201459" y="932656"/>
                  </a:cubicBezTo>
                  <a:cubicBezTo>
                    <a:pt x="8183440" y="950674"/>
                    <a:pt x="8159002" y="960797"/>
                    <a:pt x="8133520" y="960797"/>
                  </a:cubicBezTo>
                  <a:lnTo>
                    <a:pt x="96080" y="960797"/>
                  </a:lnTo>
                  <a:cubicBezTo>
                    <a:pt x="70598" y="960797"/>
                    <a:pt x="46160" y="950674"/>
                    <a:pt x="28141" y="932656"/>
                  </a:cubicBezTo>
                  <a:cubicBezTo>
                    <a:pt x="10123" y="914637"/>
                    <a:pt x="0" y="890199"/>
                    <a:pt x="0" y="864717"/>
                  </a:cubicBezTo>
                  <a:lnTo>
                    <a:pt x="0" y="9608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fillRef>
            <a:effectRef idx="1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819" tIns="83820" rIns="83821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‘Local government planning–plus’: scalable nation-wide</a:t>
              </a:r>
              <a:endParaRPr lang="en-US" sz="2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824930" y="214290"/>
          <a:ext cx="6851526" cy="134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7200" y="1600200"/>
            <a:ext cx="8229600" cy="4462780"/>
            <a:chOff x="457200" y="1600200"/>
            <a:chExt cx="8229600" cy="4462780"/>
          </a:xfrm>
        </p:grpSpPr>
        <p:sp>
          <p:nvSpPr>
            <p:cNvPr id="7" name="Freeform 6"/>
            <p:cNvSpPr/>
            <p:nvPr/>
          </p:nvSpPr>
          <p:spPr>
            <a:xfrm>
              <a:off x="457200" y="1600200"/>
              <a:ext cx="8229600" cy="1866975"/>
            </a:xfrm>
            <a:custGeom>
              <a:avLst/>
              <a:gdLst>
                <a:gd name="connsiteX0" fmla="*/ 0 w 8229600"/>
                <a:gd name="connsiteY0" fmla="*/ 186698 h 1866975"/>
                <a:gd name="connsiteX1" fmla="*/ 54683 w 8229600"/>
                <a:gd name="connsiteY1" fmla="*/ 54683 h 1866975"/>
                <a:gd name="connsiteX2" fmla="*/ 186699 w 8229600"/>
                <a:gd name="connsiteY2" fmla="*/ 1 h 1866975"/>
                <a:gd name="connsiteX3" fmla="*/ 8042902 w 8229600"/>
                <a:gd name="connsiteY3" fmla="*/ 0 h 1866975"/>
                <a:gd name="connsiteX4" fmla="*/ 8174917 w 8229600"/>
                <a:gd name="connsiteY4" fmla="*/ 54683 h 1866975"/>
                <a:gd name="connsiteX5" fmla="*/ 8229599 w 8229600"/>
                <a:gd name="connsiteY5" fmla="*/ 186699 h 1866975"/>
                <a:gd name="connsiteX6" fmla="*/ 8229600 w 8229600"/>
                <a:gd name="connsiteY6" fmla="*/ 1680277 h 1866975"/>
                <a:gd name="connsiteX7" fmla="*/ 8174917 w 8229600"/>
                <a:gd name="connsiteY7" fmla="*/ 1812292 h 1866975"/>
                <a:gd name="connsiteX8" fmla="*/ 8042902 w 8229600"/>
                <a:gd name="connsiteY8" fmla="*/ 1866975 h 1866975"/>
                <a:gd name="connsiteX9" fmla="*/ 186698 w 8229600"/>
                <a:gd name="connsiteY9" fmla="*/ 1866975 h 1866975"/>
                <a:gd name="connsiteX10" fmla="*/ 54683 w 8229600"/>
                <a:gd name="connsiteY10" fmla="*/ 1812292 h 1866975"/>
                <a:gd name="connsiteX11" fmla="*/ 1 w 8229600"/>
                <a:gd name="connsiteY11" fmla="*/ 1680276 h 1866975"/>
                <a:gd name="connsiteX12" fmla="*/ 0 w 8229600"/>
                <a:gd name="connsiteY12" fmla="*/ 186698 h 186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1866975">
                  <a:moveTo>
                    <a:pt x="0" y="186698"/>
                  </a:moveTo>
                  <a:cubicBezTo>
                    <a:pt x="0" y="137183"/>
                    <a:pt x="19670" y="89695"/>
                    <a:pt x="54683" y="54683"/>
                  </a:cubicBezTo>
                  <a:cubicBezTo>
                    <a:pt x="89696" y="19670"/>
                    <a:pt x="137183" y="1"/>
                    <a:pt x="186699" y="1"/>
                  </a:cubicBezTo>
                  <a:lnTo>
                    <a:pt x="8042902" y="0"/>
                  </a:lnTo>
                  <a:cubicBezTo>
                    <a:pt x="8092417" y="0"/>
                    <a:pt x="8139905" y="19670"/>
                    <a:pt x="8174917" y="54683"/>
                  </a:cubicBezTo>
                  <a:cubicBezTo>
                    <a:pt x="8209930" y="89696"/>
                    <a:pt x="8229599" y="137183"/>
                    <a:pt x="8229599" y="186699"/>
                  </a:cubicBezTo>
                  <a:cubicBezTo>
                    <a:pt x="8229599" y="684558"/>
                    <a:pt x="8229600" y="1182418"/>
                    <a:pt x="8229600" y="1680277"/>
                  </a:cubicBezTo>
                  <a:cubicBezTo>
                    <a:pt x="8229600" y="1729792"/>
                    <a:pt x="8209930" y="1777280"/>
                    <a:pt x="8174917" y="1812292"/>
                  </a:cubicBezTo>
                  <a:cubicBezTo>
                    <a:pt x="8139904" y="1847305"/>
                    <a:pt x="8092417" y="1866975"/>
                    <a:pt x="8042902" y="1866975"/>
                  </a:cubicBezTo>
                  <a:lnTo>
                    <a:pt x="186698" y="1866975"/>
                  </a:lnTo>
                  <a:cubicBezTo>
                    <a:pt x="137183" y="1866975"/>
                    <a:pt x="89695" y="1847305"/>
                    <a:pt x="54683" y="1812292"/>
                  </a:cubicBezTo>
                  <a:cubicBezTo>
                    <a:pt x="19670" y="1777279"/>
                    <a:pt x="0" y="1729792"/>
                    <a:pt x="1" y="1680276"/>
                  </a:cubicBezTo>
                  <a:cubicBezTo>
                    <a:pt x="1" y="1182417"/>
                    <a:pt x="0" y="684557"/>
                    <a:pt x="0" y="186698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297" tIns="106680" rIns="106681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Including the marginalized from earliest planning onwards (e.g. in technology choice and site selection)</a:t>
              </a:r>
              <a:endParaRPr lang="en-US" sz="2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3645938"/>
              <a:ext cx="8229600" cy="2417042"/>
            </a:xfrm>
            <a:custGeom>
              <a:avLst/>
              <a:gdLst>
                <a:gd name="connsiteX0" fmla="*/ 0 w 8229600"/>
                <a:gd name="connsiteY0" fmla="*/ 241704 h 2417042"/>
                <a:gd name="connsiteX1" fmla="*/ 70794 w 8229600"/>
                <a:gd name="connsiteY1" fmla="*/ 70793 h 2417042"/>
                <a:gd name="connsiteX2" fmla="*/ 241705 w 8229600"/>
                <a:gd name="connsiteY2" fmla="*/ 0 h 2417042"/>
                <a:gd name="connsiteX3" fmla="*/ 7987896 w 8229600"/>
                <a:gd name="connsiteY3" fmla="*/ 0 h 2417042"/>
                <a:gd name="connsiteX4" fmla="*/ 8158807 w 8229600"/>
                <a:gd name="connsiteY4" fmla="*/ 70794 h 2417042"/>
                <a:gd name="connsiteX5" fmla="*/ 8229600 w 8229600"/>
                <a:gd name="connsiteY5" fmla="*/ 241705 h 2417042"/>
                <a:gd name="connsiteX6" fmla="*/ 8229600 w 8229600"/>
                <a:gd name="connsiteY6" fmla="*/ 2175338 h 2417042"/>
                <a:gd name="connsiteX7" fmla="*/ 8158806 w 8229600"/>
                <a:gd name="connsiteY7" fmla="*/ 2346249 h 2417042"/>
                <a:gd name="connsiteX8" fmla="*/ 7987895 w 8229600"/>
                <a:gd name="connsiteY8" fmla="*/ 2417042 h 2417042"/>
                <a:gd name="connsiteX9" fmla="*/ 241704 w 8229600"/>
                <a:gd name="connsiteY9" fmla="*/ 2417042 h 2417042"/>
                <a:gd name="connsiteX10" fmla="*/ 70793 w 8229600"/>
                <a:gd name="connsiteY10" fmla="*/ 2346248 h 2417042"/>
                <a:gd name="connsiteX11" fmla="*/ 0 w 8229600"/>
                <a:gd name="connsiteY11" fmla="*/ 2175337 h 2417042"/>
                <a:gd name="connsiteX12" fmla="*/ 0 w 8229600"/>
                <a:gd name="connsiteY12" fmla="*/ 241704 h 241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2417042">
                  <a:moveTo>
                    <a:pt x="0" y="241704"/>
                  </a:moveTo>
                  <a:cubicBezTo>
                    <a:pt x="0" y="177600"/>
                    <a:pt x="25465" y="116122"/>
                    <a:pt x="70794" y="70793"/>
                  </a:cubicBezTo>
                  <a:cubicBezTo>
                    <a:pt x="116122" y="25465"/>
                    <a:pt x="177601" y="0"/>
                    <a:pt x="241705" y="0"/>
                  </a:cubicBezTo>
                  <a:lnTo>
                    <a:pt x="7987896" y="0"/>
                  </a:lnTo>
                  <a:cubicBezTo>
                    <a:pt x="8052000" y="0"/>
                    <a:pt x="8113478" y="25465"/>
                    <a:pt x="8158807" y="70794"/>
                  </a:cubicBezTo>
                  <a:cubicBezTo>
                    <a:pt x="8204135" y="116122"/>
                    <a:pt x="8229600" y="177601"/>
                    <a:pt x="8229600" y="241705"/>
                  </a:cubicBezTo>
                  <a:lnTo>
                    <a:pt x="8229600" y="2175338"/>
                  </a:lnTo>
                  <a:cubicBezTo>
                    <a:pt x="8229600" y="2239442"/>
                    <a:pt x="8204135" y="2300920"/>
                    <a:pt x="8158806" y="2346249"/>
                  </a:cubicBezTo>
                  <a:cubicBezTo>
                    <a:pt x="8113478" y="2391577"/>
                    <a:pt x="8051999" y="2417042"/>
                    <a:pt x="7987895" y="2417042"/>
                  </a:cubicBezTo>
                  <a:lnTo>
                    <a:pt x="241704" y="2417042"/>
                  </a:lnTo>
                  <a:cubicBezTo>
                    <a:pt x="177600" y="2417042"/>
                    <a:pt x="116122" y="2391577"/>
                    <a:pt x="70793" y="2346248"/>
                  </a:cubicBezTo>
                  <a:cubicBezTo>
                    <a:pt x="25465" y="2300920"/>
                    <a:pt x="0" y="2239441"/>
                    <a:pt x="0" y="2175337"/>
                  </a:cubicBezTo>
                  <a:lnTo>
                    <a:pt x="0" y="241704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fillRef>
            <a:effectRef idx="1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677" tIns="99060" rIns="99061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Multiple uses for all MDGs</a:t>
              </a:r>
            </a:p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Priority uses by gender, wealth&amp; livelihood (priority for homestead-scale MUS?)</a:t>
              </a:r>
              <a:br>
                <a:rPr lang="en-US" sz="2600" kern="1200" dirty="0" smtClean="0"/>
              </a:br>
              <a:r>
                <a:rPr lang="en-US" sz="2600" kern="1200" dirty="0" smtClean="0"/>
                <a:t> </a:t>
              </a:r>
              <a:br>
                <a:rPr lang="en-US" sz="2600" kern="1200" dirty="0" smtClean="0"/>
              </a:br>
              <a:r>
                <a:rPr lang="en-US" sz="2600" kern="1200" dirty="0" smtClean="0"/>
                <a:t>Priority interventions in longer-term vision</a:t>
              </a:r>
              <a:endParaRPr lang="en-US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7160" y="1772816"/>
            <a:ext cx="8939336" cy="4214842"/>
          </a:xfrm>
          <a:custGeom>
            <a:avLst/>
            <a:gdLst>
              <a:gd name="connsiteX0" fmla="*/ 0 w 8939336"/>
              <a:gd name="connsiteY0" fmla="*/ 421484 h 4214842"/>
              <a:gd name="connsiteX1" fmla="*/ 123450 w 8939336"/>
              <a:gd name="connsiteY1" fmla="*/ 123450 h 4214842"/>
              <a:gd name="connsiteX2" fmla="*/ 421484 w 8939336"/>
              <a:gd name="connsiteY2" fmla="*/ 1 h 4214842"/>
              <a:gd name="connsiteX3" fmla="*/ 8517852 w 8939336"/>
              <a:gd name="connsiteY3" fmla="*/ 0 h 4214842"/>
              <a:gd name="connsiteX4" fmla="*/ 8815886 w 8939336"/>
              <a:gd name="connsiteY4" fmla="*/ 123450 h 4214842"/>
              <a:gd name="connsiteX5" fmla="*/ 8939335 w 8939336"/>
              <a:gd name="connsiteY5" fmla="*/ 421484 h 4214842"/>
              <a:gd name="connsiteX6" fmla="*/ 8939336 w 8939336"/>
              <a:gd name="connsiteY6" fmla="*/ 3793358 h 4214842"/>
              <a:gd name="connsiteX7" fmla="*/ 8815886 w 8939336"/>
              <a:gd name="connsiteY7" fmla="*/ 4091392 h 4214842"/>
              <a:gd name="connsiteX8" fmla="*/ 8517852 w 8939336"/>
              <a:gd name="connsiteY8" fmla="*/ 4214842 h 4214842"/>
              <a:gd name="connsiteX9" fmla="*/ 421484 w 8939336"/>
              <a:gd name="connsiteY9" fmla="*/ 4214842 h 4214842"/>
              <a:gd name="connsiteX10" fmla="*/ 123450 w 8939336"/>
              <a:gd name="connsiteY10" fmla="*/ 4091392 h 4214842"/>
              <a:gd name="connsiteX11" fmla="*/ 0 w 8939336"/>
              <a:gd name="connsiteY11" fmla="*/ 3793358 h 4214842"/>
              <a:gd name="connsiteX12" fmla="*/ 0 w 8939336"/>
              <a:gd name="connsiteY12" fmla="*/ 421484 h 42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39336" h="4214842">
                <a:moveTo>
                  <a:pt x="0" y="421484"/>
                </a:moveTo>
                <a:cubicBezTo>
                  <a:pt x="0" y="309699"/>
                  <a:pt x="44407" y="202493"/>
                  <a:pt x="123450" y="123450"/>
                </a:cubicBezTo>
                <a:cubicBezTo>
                  <a:pt x="202494" y="44407"/>
                  <a:pt x="309700" y="0"/>
                  <a:pt x="421484" y="1"/>
                </a:cubicBezTo>
                <a:lnTo>
                  <a:pt x="8517852" y="0"/>
                </a:lnTo>
                <a:cubicBezTo>
                  <a:pt x="8629637" y="0"/>
                  <a:pt x="8736843" y="44407"/>
                  <a:pt x="8815886" y="123450"/>
                </a:cubicBezTo>
                <a:cubicBezTo>
                  <a:pt x="8894929" y="202494"/>
                  <a:pt x="8939336" y="309700"/>
                  <a:pt x="8939335" y="421484"/>
                </a:cubicBezTo>
                <a:cubicBezTo>
                  <a:pt x="8939335" y="1545442"/>
                  <a:pt x="8939336" y="2669400"/>
                  <a:pt x="8939336" y="3793358"/>
                </a:cubicBezTo>
                <a:cubicBezTo>
                  <a:pt x="8939336" y="3905143"/>
                  <a:pt x="8894930" y="4012349"/>
                  <a:pt x="8815886" y="4091392"/>
                </a:cubicBezTo>
                <a:cubicBezTo>
                  <a:pt x="8736842" y="4170436"/>
                  <a:pt x="8629636" y="4214842"/>
                  <a:pt x="8517852" y="4214842"/>
                </a:cubicBezTo>
                <a:lnTo>
                  <a:pt x="421484" y="4214842"/>
                </a:lnTo>
                <a:cubicBezTo>
                  <a:pt x="309699" y="4214842"/>
                  <a:pt x="202493" y="4170436"/>
                  <a:pt x="123450" y="4091392"/>
                </a:cubicBezTo>
                <a:cubicBezTo>
                  <a:pt x="44406" y="4012348"/>
                  <a:pt x="0" y="3905142"/>
                  <a:pt x="0" y="3793358"/>
                </a:cubicBezTo>
                <a:lnTo>
                  <a:pt x="0" y="421484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791" tIns="91440" rIns="91441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taking all existing infrastructure as sunk costs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tapping local technical knowledge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integrating full water cycle: (re-) use &amp; waste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combining multiple sources for resilience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considering full project cycle, incl. maintenance and rehabilitation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economies of scale in infrastructure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avoiding infrastructure damage of non-planned uses</a:t>
            </a: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824930" y="188640"/>
          <a:ext cx="7067550" cy="13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79512" y="1928802"/>
            <a:ext cx="8686800" cy="3369112"/>
          </a:xfrm>
          <a:custGeom>
            <a:avLst/>
            <a:gdLst>
              <a:gd name="connsiteX0" fmla="*/ 0 w 8686800"/>
              <a:gd name="connsiteY0" fmla="*/ 336911 h 3369112"/>
              <a:gd name="connsiteX1" fmla="*/ 98679 w 8686800"/>
              <a:gd name="connsiteY1" fmla="*/ 98679 h 3369112"/>
              <a:gd name="connsiteX2" fmla="*/ 336911 w 8686800"/>
              <a:gd name="connsiteY2" fmla="*/ 0 h 3369112"/>
              <a:gd name="connsiteX3" fmla="*/ 8349889 w 8686800"/>
              <a:gd name="connsiteY3" fmla="*/ 0 h 3369112"/>
              <a:gd name="connsiteX4" fmla="*/ 8588121 w 8686800"/>
              <a:gd name="connsiteY4" fmla="*/ 98679 h 3369112"/>
              <a:gd name="connsiteX5" fmla="*/ 8686800 w 8686800"/>
              <a:gd name="connsiteY5" fmla="*/ 336911 h 3369112"/>
              <a:gd name="connsiteX6" fmla="*/ 8686800 w 8686800"/>
              <a:gd name="connsiteY6" fmla="*/ 3032201 h 3369112"/>
              <a:gd name="connsiteX7" fmla="*/ 8588121 w 8686800"/>
              <a:gd name="connsiteY7" fmla="*/ 3270433 h 3369112"/>
              <a:gd name="connsiteX8" fmla="*/ 8349889 w 8686800"/>
              <a:gd name="connsiteY8" fmla="*/ 3369112 h 3369112"/>
              <a:gd name="connsiteX9" fmla="*/ 336911 w 8686800"/>
              <a:gd name="connsiteY9" fmla="*/ 3369112 h 3369112"/>
              <a:gd name="connsiteX10" fmla="*/ 98679 w 8686800"/>
              <a:gd name="connsiteY10" fmla="*/ 3270433 h 3369112"/>
              <a:gd name="connsiteX11" fmla="*/ 0 w 8686800"/>
              <a:gd name="connsiteY11" fmla="*/ 3032201 h 3369112"/>
              <a:gd name="connsiteX12" fmla="*/ 0 w 8686800"/>
              <a:gd name="connsiteY12" fmla="*/ 336911 h 33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86800" h="3369112">
                <a:moveTo>
                  <a:pt x="0" y="336911"/>
                </a:moveTo>
                <a:cubicBezTo>
                  <a:pt x="0" y="247557"/>
                  <a:pt x="35496" y="161862"/>
                  <a:pt x="98679" y="98679"/>
                </a:cubicBezTo>
                <a:cubicBezTo>
                  <a:pt x="161862" y="35496"/>
                  <a:pt x="247557" y="0"/>
                  <a:pt x="336911" y="0"/>
                </a:cubicBezTo>
                <a:lnTo>
                  <a:pt x="8349889" y="0"/>
                </a:lnTo>
                <a:cubicBezTo>
                  <a:pt x="8439243" y="0"/>
                  <a:pt x="8524938" y="35496"/>
                  <a:pt x="8588121" y="98679"/>
                </a:cubicBezTo>
                <a:cubicBezTo>
                  <a:pt x="8651304" y="161862"/>
                  <a:pt x="8686800" y="247557"/>
                  <a:pt x="8686800" y="336911"/>
                </a:cubicBezTo>
                <a:lnTo>
                  <a:pt x="8686800" y="3032201"/>
                </a:lnTo>
                <a:cubicBezTo>
                  <a:pt x="8686800" y="3121555"/>
                  <a:pt x="8651304" y="3207250"/>
                  <a:pt x="8588121" y="3270433"/>
                </a:cubicBezTo>
                <a:cubicBezTo>
                  <a:pt x="8524938" y="3333616"/>
                  <a:pt x="8439243" y="3369112"/>
                  <a:pt x="8349889" y="3369112"/>
                </a:cubicBezTo>
                <a:lnTo>
                  <a:pt x="336911" y="3369112"/>
                </a:lnTo>
                <a:cubicBezTo>
                  <a:pt x="247557" y="3369112"/>
                  <a:pt x="161862" y="3333616"/>
                  <a:pt x="98679" y="3270433"/>
                </a:cubicBezTo>
                <a:cubicBezTo>
                  <a:pt x="35496" y="3207250"/>
                  <a:pt x="0" y="3121555"/>
                  <a:pt x="0" y="3032201"/>
                </a:cubicBezTo>
                <a:lnTo>
                  <a:pt x="0" y="33691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0951" tIns="106680" rIns="106681" bIns="106680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building on century-old institutional capital for integrated water self-supply for multiple uses from multiple sources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integrating new institutions (‘water committees’ ) in one-window participatory processes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kern="12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051720" y="188640"/>
          <a:ext cx="66967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79512" y="1600200"/>
            <a:ext cx="8686800" cy="4472006"/>
          </a:xfrm>
          <a:custGeom>
            <a:avLst/>
            <a:gdLst>
              <a:gd name="connsiteX0" fmla="*/ 0 w 8686800"/>
              <a:gd name="connsiteY0" fmla="*/ 447201 h 4472006"/>
              <a:gd name="connsiteX1" fmla="*/ 130983 w 8686800"/>
              <a:gd name="connsiteY1" fmla="*/ 130982 h 4472006"/>
              <a:gd name="connsiteX2" fmla="*/ 447202 w 8686800"/>
              <a:gd name="connsiteY2" fmla="*/ 0 h 4472006"/>
              <a:gd name="connsiteX3" fmla="*/ 8239599 w 8686800"/>
              <a:gd name="connsiteY3" fmla="*/ 0 h 4472006"/>
              <a:gd name="connsiteX4" fmla="*/ 8555818 w 8686800"/>
              <a:gd name="connsiteY4" fmla="*/ 130983 h 4472006"/>
              <a:gd name="connsiteX5" fmla="*/ 8686800 w 8686800"/>
              <a:gd name="connsiteY5" fmla="*/ 447202 h 4472006"/>
              <a:gd name="connsiteX6" fmla="*/ 8686800 w 8686800"/>
              <a:gd name="connsiteY6" fmla="*/ 4024805 h 4472006"/>
              <a:gd name="connsiteX7" fmla="*/ 8555818 w 8686800"/>
              <a:gd name="connsiteY7" fmla="*/ 4341024 h 4472006"/>
              <a:gd name="connsiteX8" fmla="*/ 8239599 w 8686800"/>
              <a:gd name="connsiteY8" fmla="*/ 4472006 h 4472006"/>
              <a:gd name="connsiteX9" fmla="*/ 447201 w 8686800"/>
              <a:gd name="connsiteY9" fmla="*/ 4472006 h 4472006"/>
              <a:gd name="connsiteX10" fmla="*/ 130982 w 8686800"/>
              <a:gd name="connsiteY10" fmla="*/ 4341024 h 4472006"/>
              <a:gd name="connsiteX11" fmla="*/ 0 w 8686800"/>
              <a:gd name="connsiteY11" fmla="*/ 4024805 h 4472006"/>
              <a:gd name="connsiteX12" fmla="*/ 0 w 8686800"/>
              <a:gd name="connsiteY12" fmla="*/ 447201 h 447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86800" h="4472006">
                <a:moveTo>
                  <a:pt x="0" y="447201"/>
                </a:moveTo>
                <a:cubicBezTo>
                  <a:pt x="0" y="328596"/>
                  <a:pt x="47116" y="214849"/>
                  <a:pt x="130983" y="130982"/>
                </a:cubicBezTo>
                <a:cubicBezTo>
                  <a:pt x="214850" y="47116"/>
                  <a:pt x="328597" y="0"/>
                  <a:pt x="447202" y="0"/>
                </a:cubicBezTo>
                <a:lnTo>
                  <a:pt x="8239599" y="0"/>
                </a:lnTo>
                <a:cubicBezTo>
                  <a:pt x="8358204" y="0"/>
                  <a:pt x="8471951" y="47116"/>
                  <a:pt x="8555818" y="130983"/>
                </a:cubicBezTo>
                <a:cubicBezTo>
                  <a:pt x="8639684" y="214850"/>
                  <a:pt x="8686800" y="328597"/>
                  <a:pt x="8686800" y="447202"/>
                </a:cubicBezTo>
                <a:lnTo>
                  <a:pt x="8686800" y="4024805"/>
                </a:lnTo>
                <a:cubicBezTo>
                  <a:pt x="8686800" y="4143410"/>
                  <a:pt x="8639684" y="4257157"/>
                  <a:pt x="8555818" y="4341024"/>
                </a:cubicBezTo>
                <a:cubicBezTo>
                  <a:pt x="8471951" y="4424890"/>
                  <a:pt x="8358204" y="4472006"/>
                  <a:pt x="8239599" y="4472006"/>
                </a:cubicBezTo>
                <a:lnTo>
                  <a:pt x="447201" y="4472006"/>
                </a:lnTo>
                <a:cubicBezTo>
                  <a:pt x="328596" y="4472006"/>
                  <a:pt x="214849" y="4424890"/>
                  <a:pt x="130982" y="4341024"/>
                </a:cubicBezTo>
                <a:cubicBezTo>
                  <a:pt x="47116" y="4257157"/>
                  <a:pt x="0" y="4143410"/>
                  <a:pt x="0" y="4024805"/>
                </a:cubicBezTo>
                <a:lnTo>
                  <a:pt x="0" y="44720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1240" tIns="106680" rIns="106681" bIns="106680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 smtClean="0"/>
          </a:p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Local government’s mandate: 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service delivery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resource management 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accountability and transparency 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local knowledge and relationships 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cost-effectiveness</a:t>
            </a:r>
            <a:endParaRPr lang="en-US" sz="2800" kern="1200" dirty="0"/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sustainability </a:t>
            </a:r>
            <a:endParaRPr lang="en-US" sz="2800" kern="12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969368" y="274638"/>
          <a:ext cx="663508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969368" y="274638"/>
          <a:ext cx="663508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686800" cy="46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Oval 5"/>
          <p:cNvSpPr/>
          <p:nvPr/>
        </p:nvSpPr>
        <p:spPr>
          <a:xfrm>
            <a:off x="2411760" y="184482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2143108" y="1571612"/>
            <a:ext cx="5000660" cy="2376308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Thank you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386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use Plumtree at IWMI?</dc:title>
  <dc:creator>Stu</dc:creator>
  <cp:lastModifiedBy>smits</cp:lastModifiedBy>
  <cp:revision>107</cp:revision>
  <dcterms:created xsi:type="dcterms:W3CDTF">2005-09-09T06:43:20Z</dcterms:created>
  <dcterms:modified xsi:type="dcterms:W3CDTF">2010-11-24T10:59:26Z</dcterms:modified>
</cp:coreProperties>
</file>